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21"/>
  </p:notesMasterIdLst>
  <p:handoutMasterIdLst>
    <p:handoutMasterId r:id="rId22"/>
  </p:handoutMasterIdLst>
  <p:sldIdLst>
    <p:sldId id="283" r:id="rId3"/>
    <p:sldId id="257" r:id="rId4"/>
    <p:sldId id="284" r:id="rId5"/>
    <p:sldId id="298" r:id="rId6"/>
    <p:sldId id="299" r:id="rId7"/>
    <p:sldId id="300" r:id="rId8"/>
    <p:sldId id="301" r:id="rId9"/>
    <p:sldId id="302" r:id="rId10"/>
    <p:sldId id="303" r:id="rId11"/>
    <p:sldId id="305" r:id="rId12"/>
    <p:sldId id="306" r:id="rId13"/>
    <p:sldId id="307" r:id="rId14"/>
    <p:sldId id="309" r:id="rId15"/>
    <p:sldId id="310" r:id="rId16"/>
    <p:sldId id="308" r:id="rId17"/>
    <p:sldId id="311" r:id="rId18"/>
    <p:sldId id="312" r:id="rId19"/>
    <p:sldId id="297" r:id="rId20"/>
  </p:sldIdLst>
  <p:sldSz cx="9144000" cy="6858000" type="screen4x3"/>
  <p:notesSz cx="9928225" cy="6797675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e Ann Lommers-Johnson" initials="" lastIdx="10" clrIdx="0"/>
  <p:cmAuthor id="1" name="v-debuye" initials="" lastIdx="16" clrIdx="1"/>
  <p:cmAuthor id="2" name="a-ellenc" initials="" lastIdx="9" clrIdx="2"/>
  <p:cmAuthor id="3" name="a-bumont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628C"/>
    <a:srgbClr val="356E8D"/>
    <a:srgbClr val="5F5F5F"/>
    <a:srgbClr val="B1D1E1"/>
    <a:srgbClr val="E0E0E0"/>
    <a:srgbClr val="80B4CE"/>
    <a:srgbClr val="488AC0"/>
    <a:srgbClr val="3C7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3809" autoAdjust="0"/>
  </p:normalViewPr>
  <p:slideViewPr>
    <p:cSldViewPr snapToGrid="0">
      <p:cViewPr>
        <p:scale>
          <a:sx n="65" d="100"/>
          <a:sy n="65" d="100"/>
        </p:scale>
        <p:origin x="-179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53D80A-1864-4B68-99F4-3B886826E2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AA49333-E766-454C-8737-F1F78449023A}">
      <dgm:prSet custT="1"/>
      <dgm:spPr/>
      <dgm:t>
        <a:bodyPr/>
        <a:lstStyle/>
        <a:p>
          <a:pPr rtl="0"/>
          <a:r>
            <a:rPr lang="en-GB" sz="4000" b="1" dirty="0" smtClean="0">
              <a:latin typeface="Calibri" panose="020F0502020204030204" pitchFamily="34" charset="0"/>
              <a:cs typeface="Calibri" panose="020F0502020204030204" pitchFamily="34" charset="0"/>
            </a:rPr>
            <a:t>Ministry of Finance and Economic Development</a:t>
          </a:r>
        </a:p>
        <a:p>
          <a:pPr rtl="0"/>
          <a:r>
            <a:rPr lang="en-GB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Monetary Policy Committee Meeting </a:t>
          </a:r>
          <a:br>
            <a:rPr lang="en-GB" sz="2800" b="1" dirty="0" smtClean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GB" sz="2800" b="1" dirty="0" smtClean="0">
              <a:latin typeface="Calibri" panose="020F0502020204030204" pitchFamily="34" charset="0"/>
              <a:cs typeface="Calibri" panose="020F0502020204030204" pitchFamily="34" charset="0"/>
            </a:rPr>
            <a:t>14 July 2014</a:t>
          </a:r>
        </a:p>
      </dgm:t>
    </dgm:pt>
    <dgm:pt modelId="{90B1943F-52B1-4B41-8CD9-5C96AFB39AEB}" type="parTrans" cxnId="{802C271F-1DCC-4C23-8BCE-6D5EA27CAB7F}">
      <dgm:prSet/>
      <dgm:spPr/>
      <dgm:t>
        <a:bodyPr/>
        <a:lstStyle/>
        <a:p>
          <a:endParaRPr lang="en-GB"/>
        </a:p>
      </dgm:t>
    </dgm:pt>
    <dgm:pt modelId="{514523B4-296B-4490-A888-65275D8B9235}" type="sibTrans" cxnId="{802C271F-1DCC-4C23-8BCE-6D5EA27CAB7F}">
      <dgm:prSet/>
      <dgm:spPr/>
      <dgm:t>
        <a:bodyPr/>
        <a:lstStyle/>
        <a:p>
          <a:endParaRPr lang="en-GB"/>
        </a:p>
      </dgm:t>
    </dgm:pt>
    <dgm:pt modelId="{F3B5C137-AE2C-4185-A9D4-3097529CACB8}" type="pres">
      <dgm:prSet presAssocID="{6853D80A-1864-4B68-99F4-3B886826E2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F9114A-9EAE-4AEF-B0F4-60B8C94B9159}" type="pres">
      <dgm:prSet presAssocID="{BAA49333-E766-454C-8737-F1F78449023A}" presName="parentText" presStyleLbl="node1" presStyleIdx="0" presStyleCnt="1" custScaleX="100000" custScaleY="600585" custLinFactY="200000" custLinFactNeighborX="-17630" custLinFactNeighborY="28278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49F8734-E74E-4DC3-8478-42C9D731BAB9}" type="presOf" srcId="{BAA49333-E766-454C-8737-F1F78449023A}" destId="{ECF9114A-9EAE-4AEF-B0F4-60B8C94B9159}" srcOrd="0" destOrd="0" presId="urn:microsoft.com/office/officeart/2005/8/layout/vList2"/>
    <dgm:cxn modelId="{802C271F-1DCC-4C23-8BCE-6D5EA27CAB7F}" srcId="{6853D80A-1864-4B68-99F4-3B886826E206}" destId="{BAA49333-E766-454C-8737-F1F78449023A}" srcOrd="0" destOrd="0" parTransId="{90B1943F-52B1-4B41-8CD9-5C96AFB39AEB}" sibTransId="{514523B4-296B-4490-A888-65275D8B9235}"/>
    <dgm:cxn modelId="{82078085-6891-45EB-B3E3-97FAB892DA9D}" type="presOf" srcId="{6853D80A-1864-4B68-99F4-3B886826E206}" destId="{F3B5C137-AE2C-4185-A9D4-3097529CACB8}" srcOrd="0" destOrd="0" presId="urn:microsoft.com/office/officeart/2005/8/layout/vList2"/>
    <dgm:cxn modelId="{83B6CA4B-E5B3-48B9-BDC3-81693A4A267D}" type="presParOf" srcId="{F3B5C137-AE2C-4185-A9D4-3097529CACB8}" destId="{ECF9114A-9EAE-4AEF-B0F4-60B8C94B91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9114A-9EAE-4AEF-B0F4-60B8C94B9159}">
      <dsp:nvSpPr>
        <dsp:cNvPr id="0" name=""/>
        <dsp:cNvSpPr/>
      </dsp:nvSpPr>
      <dsp:spPr>
        <a:xfrm>
          <a:off x="0" y="3224"/>
          <a:ext cx="6608617" cy="32984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Ministry of Finance and Economic Development</a:t>
          </a:r>
        </a:p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Monetary Policy Committee Meeting </a:t>
          </a:r>
          <a:br>
            <a:rPr lang="en-GB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GB" sz="2800" b="1" kern="1200" dirty="0" smtClean="0">
              <a:latin typeface="Calibri" panose="020F0502020204030204" pitchFamily="34" charset="0"/>
              <a:cs typeface="Calibri" panose="020F0502020204030204" pitchFamily="34" charset="0"/>
            </a:rPr>
            <a:t>14 July 2014</a:t>
          </a:r>
        </a:p>
      </dsp:txBody>
      <dsp:txXfrm>
        <a:off x="161016" y="164240"/>
        <a:ext cx="6286585" cy="2976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34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698" y="1"/>
            <a:ext cx="4302231" cy="34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429"/>
            <a:ext cx="4302231" cy="340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698" y="6456429"/>
            <a:ext cx="4302231" cy="340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2010E0-4B17-4D0F-9F5B-7E05F9B856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792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34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698" y="1"/>
            <a:ext cx="4302231" cy="34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8808"/>
            <a:ext cx="7942580" cy="305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429"/>
            <a:ext cx="4302231" cy="340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698" y="6456429"/>
            <a:ext cx="4302231" cy="340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53318F-144C-4950-81B3-D4954F927E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492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C68B9-AC7D-46C4-94CB-EA0BAFEFE03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B8172-11DA-4615-A1D8-6D19E7375B4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4" name="Oval 30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2E5F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2015" name="Oval 31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5098B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2016" name="Oval 32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2F0B005F-8175-4ECC-8536-64839D1B7BA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EFB8B-B54E-4143-A747-E73F8FE57E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893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F2264-E6E6-4353-84AF-E84BC0ED51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963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solidFill>
            <a:srgbClr val="30628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690" name="Oval 2"/>
          <p:cNvSpPr>
            <a:spLocks noChangeArrowheads="1"/>
          </p:cNvSpPr>
          <p:nvPr/>
        </p:nvSpPr>
        <p:spPr bwMode="auto">
          <a:xfrm>
            <a:off x="317500" y="1676400"/>
            <a:ext cx="314325" cy="314325"/>
          </a:xfrm>
          <a:prstGeom prst="ellipse">
            <a:avLst/>
          </a:prstGeom>
          <a:solidFill>
            <a:srgbClr val="488A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814388" y="1677988"/>
            <a:ext cx="315912" cy="314325"/>
          </a:xfrm>
          <a:prstGeom prst="ellipse">
            <a:avLst/>
          </a:prstGeom>
          <a:solidFill>
            <a:srgbClr val="80B4C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1312863" y="1677988"/>
            <a:ext cx="314325" cy="3143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 wrap="square"/>
          <a:lstStyle>
            <a:lvl1pPr marL="0" indent="0">
              <a:buFont typeface="Wingdings 3" pitchFamily="18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780C2D2E-3D12-4A6C-9981-7120AAB7861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0BCE9-F188-454C-9C3C-F914C995A0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1061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93AB4-0C8A-42BC-9119-ADDD676336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699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B8DDA-BE67-4BCB-B39D-6F888FEC9B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9550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FDFAF-E12E-473E-86F4-F4CBC5C0C7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705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C8D3B-1456-4F81-AFAA-03EAC5F65E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2812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3EEB3-6D3B-4382-BAC8-621D3AF13C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6551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C256C-2F8E-4E3C-BC71-E4AA7E2FFC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85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B21F3-D4E1-41FC-BA3A-ADD740CFDF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0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62341-9A81-4B68-BF7D-28B06C9C1E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6702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44630-7EFF-4F40-B6CB-E056B1753C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684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3C8A-C9D0-4604-AF07-919221F3B1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855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30993-2F8C-4F3A-B157-84095E4CC6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265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A5F73-F1FE-4A17-AEAC-F3429D0349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786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DE21E-093F-4868-92BB-A023CA816F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00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D8E83-2E51-467C-84A6-A776D7707A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09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F34D-1E54-4CC9-8118-8A2B051951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327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9E698-4A50-46EB-82A0-512ED0F27E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489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A50AB-6057-44A6-80AD-6DCC10D77A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888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GB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6879404-AE65-4A9F-B142-A0DB809F558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0982" name="Group 22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40968" name="Oval 8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0969" name="Oval 9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0970" name="Oval 10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eaLnBrk="1" fontAlgn="base" hangingPunct="1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GB" alt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81C22E1-AD36-4C7D-A3C5-B8F20A16B3B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177800" y="838200"/>
            <a:ext cx="1003300" cy="228600"/>
            <a:chOff x="96" y="528"/>
            <a:chExt cx="632" cy="144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96" y="528"/>
              <a:ext cx="144" cy="144"/>
            </a:xfrm>
            <a:prstGeom prst="ellipse">
              <a:avLst/>
            </a:prstGeom>
            <a:solidFill>
              <a:srgbClr val="356E8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340" y="528"/>
              <a:ext cx="144" cy="144"/>
            </a:xfrm>
            <a:prstGeom prst="ellipse">
              <a:avLst/>
            </a:prstGeom>
            <a:solidFill>
              <a:srgbClr val="5098B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84" y="528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01638" indent="-401638" algn="l" rtl="0" fontAlgn="base">
        <a:spcBef>
          <a:spcPct val="20000"/>
        </a:spcBef>
        <a:spcAft>
          <a:spcPct val="25000"/>
        </a:spcAft>
        <a:buClr>
          <a:srgbClr val="5EA1C2"/>
        </a:buClr>
        <a:buSzPct val="75000"/>
        <a:buFont typeface="Wingdings 3" pitchFamily="18" charset="2"/>
        <a:buChar char=""/>
        <a:defRPr sz="26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SzPct val="65000"/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2pPr>
      <a:lvl3pPr marL="1144588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89503"/>
              </p:ext>
            </p:extLst>
          </p:nvPr>
        </p:nvGraphicFramePr>
        <p:xfrm>
          <a:off x="2202872" y="594095"/>
          <a:ext cx="6608618" cy="3301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40327" y="4959926"/>
            <a:ext cx="8070273" cy="755073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Presented by Mr Patrick Yip Wang Wing, 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Ag. Deputy Financial Secretary</a:t>
            </a:r>
            <a:endParaRPr lang="en-GB" sz="28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609599" y="4433455"/>
            <a:ext cx="8201891" cy="5541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</a:t>
            </a:r>
            <a:r>
              <a:rPr lang="en-GB" sz="3600" b="1" u="sng" dirty="0"/>
              <a:t> </a:t>
            </a:r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Economy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344929"/>
            <a:ext cx="7441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Momentum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 recovery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strong than expected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earlier</a:t>
            </a:r>
          </a:p>
          <a:p>
            <a:pPr marL="742950" lvl="1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Disappointing first quarter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371600" lvl="2" indent="-457200" algn="l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Area: </a:t>
            </a:r>
            <a:r>
              <a:rPr 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.2</a:t>
            </a:r>
            <a:r>
              <a:rPr lang="en-US" altLang="en-US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en-US" altLang="en-US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France stagnating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Italy contracting</a:t>
            </a:r>
          </a:p>
          <a:p>
            <a:pPr marL="1371600" lvl="2" indent="-457200" algn="l">
              <a:spcAft>
                <a:spcPts val="1200"/>
              </a:spcAft>
              <a:buFont typeface="Courier New" pitchFamily="49" charset="0"/>
              <a:buChar char="o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US: -2.9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endParaRPr lang="en-US" sz="24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1200"/>
              </a:spcAft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ecovery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remains tepid and uneven - not strong enough to reduce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unemployment and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debt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Aft>
                <a:spcPts val="1200"/>
              </a:spcAft>
            </a:pPr>
            <a:r>
              <a:rPr lang="en-GB" altLang="en-US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downside risks -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accommodative monetary policy stance for a prolonged period</a:t>
            </a:r>
            <a:endParaRPr lang="en-US" altLang="en-US" sz="28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4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Domestic Economy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344929"/>
            <a:ext cx="744196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in 2014 lower than initially forecast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quarter growth rate only 2.4%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Q1 2014 (3.8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in Q1 2013)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 revised downwards growth projection for 2014 from </a:t>
            </a:r>
            <a:r>
              <a:rPr lang="en-GB" sz="2800" b="1" u="sng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3.7%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GB" sz="28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3.5%</a:t>
            </a:r>
            <a:endParaRPr lang="en-GB" sz="28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457200" algn="l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Textile: 1.5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against 2% expected in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March</a:t>
            </a:r>
          </a:p>
          <a:p>
            <a:pPr marL="1371600" lvl="2" indent="-457200" algn="l">
              <a:spcAft>
                <a:spcPts val="600"/>
              </a:spcAft>
              <a:buFont typeface="Courier New" pitchFamily="49" charset="0"/>
              <a:buChar char="o"/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Manufacturing: no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 against 2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</a:p>
          <a:p>
            <a:pPr marL="1371600" lvl="2" indent="-457200" algn="l">
              <a:spcAft>
                <a:spcPts val="1200"/>
              </a:spcAft>
              <a:buFont typeface="Courier New" pitchFamily="49" charset="0"/>
              <a:buChar char="o"/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Construction sector: -4.8% against -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3%.  </a:t>
            </a:r>
          </a:p>
          <a:p>
            <a:pPr marL="285750" lvl="2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Tourism sector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recovering: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3.5%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against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but downside risks remain </a:t>
            </a:r>
            <a:endParaRPr lang="en-GB" sz="28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5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&amp; Employment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617885"/>
            <a:ext cx="744196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Sluggish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investment</a:t>
            </a:r>
            <a:endParaRPr lang="en-GB" sz="30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 investment as % of GDP: drop from 16.2</a:t>
            </a: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in 2013 to 15.2% in </a:t>
            </a: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2014 - </a:t>
            </a: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bigger drop than initially </a:t>
            </a: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forecast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Acute fall in “Residential </a:t>
            </a: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non-residential buildings</a:t>
            </a: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Machinery and equipment” </a:t>
            </a: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grow </a:t>
            </a: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8.7</a:t>
            </a: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construction work</a:t>
            </a: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to recover (17.7%) due to public </a:t>
            </a: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</a:t>
            </a: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</a:t>
            </a:r>
          </a:p>
          <a:p>
            <a:pPr algn="l">
              <a:spcAft>
                <a:spcPts val="1200"/>
              </a:spcAft>
            </a:pP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Unemployment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Stabilised at 8% over past two years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Forecast at 8% in </a:t>
            </a: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2014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youth unemployment increasing to 24.7% in Q1 2014</a:t>
            </a:r>
            <a:endParaRPr lang="en-GB" sz="22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Inflation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481407"/>
            <a:ext cx="744196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Headline inflation in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stabilised at 4% for 4</a:t>
            </a:r>
            <a:r>
              <a:rPr lang="en-GB" sz="2400" b="1" baseline="300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consecutive months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Year-on-year inflation declining from 4.5%, 4.2%, 3.4% to reach 3.3% in June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prices to remain flat or decline</a:t>
            </a:r>
          </a:p>
          <a:p>
            <a:pPr marL="285750" indent="-28575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otal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wages and total consumption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growing at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much slower pace </a:t>
            </a:r>
          </a:p>
          <a:p>
            <a:pPr algn="l">
              <a:spcAft>
                <a:spcPts val="600"/>
              </a:spcAft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 projections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2014:  inflation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the 4.5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initially forecast - closer to the lower bound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4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%. </a:t>
            </a:r>
            <a:endParaRPr lang="en-GB" sz="2400" b="1" dirty="0" smtClean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Expectations of lower inflation remain well anchored</a:t>
            </a:r>
          </a:p>
        </p:txBody>
      </p:sp>
    </p:spTree>
    <p:extLst>
      <p:ext uri="{BB962C8B-B14F-4D97-AF65-F5344CB8AC3E}">
        <p14:creationId xmlns:p14="http://schemas.microsoft.com/office/powerpoint/2010/main" val="7703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Fiscal Policy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617885"/>
            <a:ext cx="7441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Further </a:t>
            </a: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 towards fiscal consolidation </a:t>
            </a:r>
            <a:endParaRPr lang="en-GB" sz="2600" b="1" dirty="0" smtClean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in 1</a:t>
            </a:r>
            <a:r>
              <a:rPr lang="en-GB" sz="2600" b="1" baseline="300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semester </a:t>
            </a: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shows </a:t>
            </a: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budget </a:t>
            </a: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deficit and Government borrowing requirements </a:t>
            </a: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 0.3 to </a:t>
            </a: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0.5 GDP points.</a:t>
            </a:r>
          </a:p>
          <a:p>
            <a:pPr marL="457200" indent="-45720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ignificant </a:t>
            </a: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improvement </a:t>
            </a: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pace of implementation of </a:t>
            </a: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</a:t>
            </a: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udget and public sector infrastructure projects</a:t>
            </a:r>
          </a:p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MOFED </a:t>
            </a:r>
            <a:r>
              <a:rPr lang="en-GB" sz="2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</a:t>
            </a:r>
            <a:r>
              <a:rPr lang="en-GB" sz="2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address project preparation and execution constraints, including public procurement procedures and processes</a:t>
            </a:r>
          </a:p>
        </p:txBody>
      </p:sp>
    </p:spTree>
    <p:extLst>
      <p:ext uri="{BB962C8B-B14F-4D97-AF65-F5344CB8AC3E}">
        <p14:creationId xmlns:p14="http://schemas.microsoft.com/office/powerpoint/2010/main" val="21851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Fiscal Policy … cont’d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617885"/>
            <a:ext cx="744196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800"/>
              </a:spcAft>
            </a:pP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Mauritius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Infrastructure Fund Ltd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up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innovative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funding structures and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instruments:</a:t>
            </a:r>
          </a:p>
          <a:p>
            <a:pPr marL="800100" lvl="1" indent="-3429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Speedier implementation of large infrastructure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projects (</a:t>
            </a:r>
            <a:r>
              <a:rPr lang="en-GB" sz="2400" b="1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MLRT)</a:t>
            </a:r>
            <a:endParaRPr lang="en-GB" sz="24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possibilities for private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in public infrastructure development</a:t>
            </a:r>
            <a:endParaRPr lang="en-GB" sz="24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Contributing to reduce excess liquidity</a:t>
            </a:r>
          </a:p>
          <a:p>
            <a:pPr marL="800100" lvl="1" indent="-34290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dependence on budgetary resources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Facilitate achievement of debt target of 50% of GDP by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</a:t>
            </a:r>
            <a:endParaRPr lang="en-GB" sz="24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Trend in Policy Interest Rate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617885"/>
            <a:ext cx="744196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400"/>
              </a:spcAft>
            </a:pP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monetary policy stance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indicating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rising pressure on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level</a:t>
            </a:r>
          </a:p>
          <a:p>
            <a:pPr marL="800100" lvl="1" indent="-342900" algn="l">
              <a:spcAft>
                <a:spcPts val="24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Kept policy rate unchanged - US Federal Reserve, Bank of England, Reserve Bank of India, Bank of Japan, and South African Reserve Bank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 Central Bank (ECB)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cut benchmark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 from 0.25% to 0.15% in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June.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Kept same rate in July.</a:t>
            </a:r>
            <a:endParaRPr lang="en-GB" sz="24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6450" lvl="2" algn="l">
              <a:spcAft>
                <a:spcPts val="600"/>
              </a:spcAft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rates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remain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their present level for an “extended period of time in view of the current outlook for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inflation”</a:t>
            </a:r>
            <a:endParaRPr lang="en-GB" sz="24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617885"/>
            <a:ext cx="744196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latinLnBrk="0"/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Situation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warrants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very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careful approach to monetary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policy: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 is still uncertainty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GDP growth forecast lowered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Inflationary pressures very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subdued</a:t>
            </a:r>
          </a:p>
          <a:p>
            <a:pPr algn="just" latinLnBrk="0"/>
            <a:endParaRPr lang="en-GB" sz="2400" b="1" dirty="0" smtClean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latinLnBrk="0"/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Positive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outcome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preceding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monetary policy stance,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of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and fiscal policies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be seen on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unemployment rate </a:t>
            </a:r>
            <a:endParaRPr lang="en-GB" sz="2400" b="1" dirty="0" smtClean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latinLnBrk="0"/>
            <a:endParaRPr lang="en-GB" sz="24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latinLnBrk="0"/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24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MOFED view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lvl="0" indent="-342900" algn="just" latinLnBrk="0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monetary policy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accommodative</a:t>
            </a:r>
          </a:p>
          <a:p>
            <a:pPr marL="342900" lvl="0" indent="-342900" algn="just" latinLnBrk="0">
              <a:buFont typeface="Wingdings" panose="05000000000000000000" pitchFamily="2" charset="2"/>
              <a:buChar char="ü"/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KRR be kept at its current level  </a:t>
            </a:r>
            <a:endParaRPr lang="en-GB" sz="24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5055" y="2916382"/>
            <a:ext cx="6477000" cy="1981200"/>
          </a:xfrm>
        </p:spPr>
        <p:txBody>
          <a:bodyPr/>
          <a:lstStyle/>
          <a:p>
            <a:pPr algn="ctr"/>
            <a:r>
              <a:rPr lang="en-US" sz="4000" b="1" dirty="0" smtClean="0"/>
              <a:t>THANK YOU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6629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786" y="520215"/>
            <a:ext cx="69411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u="sng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The Policy </a:t>
            </a:r>
            <a:r>
              <a:rPr lang="en-GB" sz="40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Context</a:t>
            </a:r>
            <a:endParaRPr lang="en-GB" sz="40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1938" y="1672217"/>
            <a:ext cx="739932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3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Government restated its resolve to embark on a Transformation Agenda</a:t>
            </a:r>
            <a:r>
              <a:rPr lang="en-GB" sz="3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GB" sz="3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underpinned </a:t>
            </a:r>
            <a:r>
              <a:rPr lang="en-GB" sz="3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by </a:t>
            </a:r>
            <a:r>
              <a:rPr lang="en-GB" sz="3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the 3 objectives of :– </a:t>
            </a:r>
          </a:p>
          <a:p>
            <a:pPr marL="742950" lvl="1" indent="-28575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High Income</a:t>
            </a:r>
          </a:p>
          <a:p>
            <a:pPr marL="742950" lvl="1" indent="-285750" algn="l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Inclusiveness</a:t>
            </a:r>
          </a:p>
          <a:p>
            <a:pPr marL="742950" lvl="1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6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itchFamily="34" charset="0"/>
                <a:cs typeface="Times New Roman" pitchFamily="18" charset="0"/>
              </a:rPr>
              <a:t>Sustainability</a:t>
            </a:r>
            <a:endParaRPr lang="en-GB" altLang="en-US" sz="3600" b="1" dirty="0">
              <a:solidFill>
                <a:schemeClr val="tx2">
                  <a:lumMod val="95000"/>
                  <a:lumOff val="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6941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Policy Announcements</a:t>
            </a:r>
            <a:endParaRPr lang="en-GB" sz="3200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5562" y="1723899"/>
            <a:ext cx="74419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public sector, in particular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rationalisation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parastatal bodies </a:t>
            </a:r>
            <a:endParaRPr lang="en-GB" sz="2800" b="1" dirty="0" smtClean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eforms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business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facilitation,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particular attention to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SMEs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eactivation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Financial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 Consultative Council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sector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 new threshold of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etter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macroeconomic policies</a:t>
            </a:r>
          </a:p>
        </p:txBody>
      </p:sp>
    </p:spTree>
    <p:extLst>
      <p:ext uri="{BB962C8B-B14F-4D97-AF65-F5344CB8AC3E}">
        <p14:creationId xmlns:p14="http://schemas.microsoft.com/office/powerpoint/2010/main" val="40376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6941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u="sng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32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Income Economy</a:t>
            </a:r>
            <a:endParaRPr lang="en-GB" sz="32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452534"/>
            <a:ext cx="74419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announced in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Programme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2012-2015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Mauritius’ per capita GNI at US$9,300 in 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2013 -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covered 72% of the road to H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igh </a:t>
            </a:r>
            <a:r>
              <a:rPr lang="en-GB" sz="2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ncome Country status (US$ 12,746)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MOFED launched consultations with stakeholders on measures for accelerating this national effort, particularly on :</a:t>
            </a: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well-focused </a:t>
            </a:r>
            <a:r>
              <a:rPr lang="en-GB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policies to boost growth, productivity and competitiveness; </a:t>
            </a:r>
            <a:endParaRPr lang="en-GB" sz="2000" b="1" dirty="0" smtClean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undamental </a:t>
            </a:r>
            <a:r>
              <a:rPr lang="en-GB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reforms in key areas of the economy and </a:t>
            </a:r>
            <a:r>
              <a:rPr lang="en-GB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society;</a:t>
            </a:r>
            <a:r>
              <a:rPr lang="en-GB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</a:p>
          <a:p>
            <a:pPr marL="914400" lvl="1" indent="-457200" algn="l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strong </a:t>
            </a:r>
            <a:r>
              <a:rPr lang="en-GB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effective macroeconomic policies. </a:t>
            </a:r>
            <a:r>
              <a:rPr lang="en-GB" sz="2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0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Coordination</a:t>
            </a:r>
            <a:r>
              <a:rPr lang="en-GB" sz="3200" b="1" u="sng" dirty="0" smtClean="0"/>
              <a:t> </a:t>
            </a:r>
            <a:r>
              <a:rPr lang="en-GB" sz="32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3200" b="1" u="sng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Macroeconomic Policies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4174" y="1834672"/>
            <a:ext cx="7441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latinLnBrk="0">
              <a:spcAft>
                <a:spcPts val="2400"/>
              </a:spcAft>
            </a:pP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Memorandum of Understanding 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MOFED and BOM:</a:t>
            </a:r>
          </a:p>
          <a:p>
            <a:pPr marL="742950" lvl="1" indent="-28575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Effective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management of excess liquidity and sharing of cost; </a:t>
            </a:r>
          </a:p>
          <a:p>
            <a:pPr marL="742950" lvl="1" indent="-285750" algn="l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trengthening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of Mauritius’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and </a:t>
            </a:r>
          </a:p>
          <a:p>
            <a:pPr marL="742950" lvl="1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an inflation target. </a:t>
            </a:r>
          </a:p>
        </p:txBody>
      </p:sp>
    </p:spTree>
    <p:extLst>
      <p:ext uri="{BB962C8B-B14F-4D97-AF65-F5344CB8AC3E}">
        <p14:creationId xmlns:p14="http://schemas.microsoft.com/office/powerpoint/2010/main" val="39442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Explicit Inflation Target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725490"/>
            <a:ext cx="74419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400"/>
              </a:spcAft>
            </a:pP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better anchor inflation expectations and factor in other economic considerations such as growth and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employment  </a:t>
            </a:r>
          </a:p>
          <a:p>
            <a:pPr algn="l">
              <a:spcAft>
                <a:spcPts val="2400"/>
              </a:spcAft>
            </a:pP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 facilitate the work of the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MPC</a:t>
            </a:r>
          </a:p>
          <a:p>
            <a:pPr algn="l">
              <a:spcAft>
                <a:spcPts val="1200"/>
              </a:spcAft>
            </a:pP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Standing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Committee on Inflation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(MOFED and BOM)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pursue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discussions on the inflation target and the modus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operandi </a:t>
            </a:r>
            <a:endParaRPr lang="en-GB" sz="30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5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 Liquidity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725490"/>
            <a:ext cx="744196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400"/>
              </a:spcAft>
            </a:pP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IMF recommendation: </a:t>
            </a:r>
          </a:p>
          <a:p>
            <a:pPr marL="742950" lvl="1" indent="-285750" algn="l" latinLnBrk="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Mopping up of excess liquidity to be accompanied by a technical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downward adjustment in the Key Repo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  <a:endParaRPr lang="en-GB" sz="30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necessary to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 up the convergence between the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Policy Rate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Interbank Rate,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allow for greater effectiveness of the monetary transmission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mechanism</a:t>
            </a:r>
            <a:endParaRPr lang="en-GB" sz="30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761" y="692727"/>
            <a:ext cx="7314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 Liquidity … cont’d</a:t>
            </a:r>
            <a:endParaRPr lang="en-GB" sz="3600" b="1" u="sng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725490"/>
            <a:ext cx="74419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400"/>
              </a:spcAft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IMF supports comprehensive approach of Joint Working Committee on Liquidity at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MOFED</a:t>
            </a:r>
          </a:p>
          <a:p>
            <a:pPr algn="l">
              <a:spcAft>
                <a:spcPts val="2400"/>
              </a:spcAft>
            </a:pP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Various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measures and policy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options subject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in-depth technical discussions and extensive consultations between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MOFED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BOM and IMF</a:t>
            </a:r>
          </a:p>
          <a:p>
            <a:pPr algn="l">
              <a:spcAft>
                <a:spcPts val="1200"/>
              </a:spcAft>
            </a:pP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Latest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draft MoU, which MOFED has shared with the Bank, should provide a solid and sound foundation for continued institutional cooperation. </a:t>
            </a:r>
          </a:p>
        </p:txBody>
      </p:sp>
    </p:spTree>
    <p:extLst>
      <p:ext uri="{BB962C8B-B14F-4D97-AF65-F5344CB8AC3E}">
        <p14:creationId xmlns:p14="http://schemas.microsoft.com/office/powerpoint/2010/main" val="22307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9846" y="692727"/>
            <a:ext cx="725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Excess Liquidity … </a:t>
            </a:r>
            <a:r>
              <a:rPr lang="en-GB" sz="3600" b="1" u="sng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cont’d</a:t>
            </a:r>
          </a:p>
          <a:p>
            <a:pPr algn="l"/>
            <a:endParaRPr lang="en-GB" sz="3600" b="1" dirty="0">
              <a:solidFill>
                <a:schemeClr val="tx2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4174" y="1561716"/>
            <a:ext cx="74419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2400"/>
              </a:spcAft>
            </a:pP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borrowings of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 already frontloaded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mop up excess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liquidity</a:t>
            </a:r>
          </a:p>
          <a:p>
            <a:pPr algn="l">
              <a:spcAft>
                <a:spcPts val="1200"/>
              </a:spcAft>
            </a:pP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MOFED will shortly issue additional </a:t>
            </a:r>
            <a:b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GB" sz="3000" b="1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bn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5-Year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Bonds </a:t>
            </a:r>
            <a:r>
              <a:rPr lang="en-GB" sz="30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[fixed coupon rate of 6% p.a. and Inflation Index-linked] on </a:t>
            </a:r>
            <a:r>
              <a:rPr lang="en-GB" sz="3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retail basis</a:t>
            </a:r>
          </a:p>
          <a:p>
            <a:pPr marL="742950" lvl="1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 for small savers to get higher return on their </a:t>
            </a: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savings  </a:t>
            </a:r>
          </a:p>
          <a:p>
            <a:pPr marL="742950" lvl="1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GB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protection from inflation</a:t>
            </a:r>
          </a:p>
        </p:txBody>
      </p:sp>
    </p:spTree>
    <p:extLst>
      <p:ext uri="{BB962C8B-B14F-4D97-AF65-F5344CB8AC3E}">
        <p14:creationId xmlns:p14="http://schemas.microsoft.com/office/powerpoint/2010/main" val="22728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urn on investment of the recruiting process presentation">
  <a:themeElements>
    <a:clrScheme name="Return on Investment_postdesign 0803050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Return on Investment_postdesign 080305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turn on Investment_postdesign 0803050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urn on Investment_postdesign 0803050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urn on Investment_postdesign 0803050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ho">
  <a:themeElements>
    <a:clrScheme name="1_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1_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Return on investment of the recruiting process presentation</Template>
  <TotalTime>1930</TotalTime>
  <Words>892</Words>
  <Application>Microsoft Office PowerPoint</Application>
  <PresentationFormat>On-screen Show (4:3)</PresentationFormat>
  <Paragraphs>121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Return on investment of the recruiting process presentation</vt:lpstr>
      <vt:lpstr>1_Echo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on Investment of the Recruiting Process</dc:title>
  <dc:creator>Ram Hittoo</dc:creator>
  <cp:lastModifiedBy>Nitisha Mihdidin</cp:lastModifiedBy>
  <cp:revision>118</cp:revision>
  <cp:lastPrinted>2014-07-14T05:02:04Z</cp:lastPrinted>
  <dcterms:created xsi:type="dcterms:W3CDTF">2014-02-01T09:32:19Z</dcterms:created>
  <dcterms:modified xsi:type="dcterms:W3CDTF">2014-07-14T05:02:22Z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TC012304801033</vt:lpwstr>
  </property>
</Properties>
</file>