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4" r:id="rId2"/>
  </p:sldMasterIdLst>
  <p:notesMasterIdLst>
    <p:notesMasterId r:id="rId26"/>
  </p:notesMasterIdLst>
  <p:handoutMasterIdLst>
    <p:handoutMasterId r:id="rId27"/>
  </p:handoutMasterIdLst>
  <p:sldIdLst>
    <p:sldId id="456" r:id="rId3"/>
    <p:sldId id="390" r:id="rId4"/>
    <p:sldId id="423" r:id="rId5"/>
    <p:sldId id="425" r:id="rId6"/>
    <p:sldId id="427" r:id="rId7"/>
    <p:sldId id="428" r:id="rId8"/>
    <p:sldId id="429" r:id="rId9"/>
    <p:sldId id="395" r:id="rId10"/>
    <p:sldId id="396" r:id="rId11"/>
    <p:sldId id="397" r:id="rId12"/>
    <p:sldId id="398" r:id="rId13"/>
    <p:sldId id="399" r:id="rId14"/>
    <p:sldId id="402" r:id="rId15"/>
    <p:sldId id="432" r:id="rId16"/>
    <p:sldId id="445" r:id="rId17"/>
    <p:sldId id="434" r:id="rId18"/>
    <p:sldId id="422" r:id="rId19"/>
    <p:sldId id="446" r:id="rId20"/>
    <p:sldId id="449" r:id="rId21"/>
    <p:sldId id="450" r:id="rId22"/>
    <p:sldId id="451" r:id="rId23"/>
    <p:sldId id="454" r:id="rId24"/>
    <p:sldId id="455"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A9C1"/>
    <a:srgbClr val="C0D1DE"/>
    <a:srgbClr val="043D6A"/>
    <a:srgbClr val="6F97B5"/>
    <a:srgbClr val="4C7594"/>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9" autoAdjust="0"/>
    <p:restoredTop sz="94660"/>
  </p:normalViewPr>
  <p:slideViewPr>
    <p:cSldViewPr>
      <p:cViewPr>
        <p:scale>
          <a:sx n="76" d="100"/>
          <a:sy n="76" d="100"/>
        </p:scale>
        <p:origin x="-1464" y="-330"/>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A0DA14F-20D6-4239-A64A-E5A581E4081F}" type="datetimeFigureOut">
              <a:rPr lang="en-US" smtClean="0"/>
              <a:t>7/24/2014</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60CA2BA-822F-4FE5-9BF7-2A9835749A26}" type="slidenum">
              <a:rPr lang="en-US" smtClean="0"/>
              <a:t>‹#›</a:t>
            </a:fld>
            <a:endParaRPr lang="en-US"/>
          </a:p>
        </p:txBody>
      </p:sp>
    </p:spTree>
    <p:extLst>
      <p:ext uri="{BB962C8B-B14F-4D97-AF65-F5344CB8AC3E}">
        <p14:creationId xmlns:p14="http://schemas.microsoft.com/office/powerpoint/2010/main" val="85951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75792A4-9617-4361-B64A-6E852077F2F6}" type="datetimeFigureOut">
              <a:rPr lang="en-GB" smtClean="0"/>
              <a:t>24/07/2014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FE2C9CA-09E2-4ECD-9569-998C6D5D0FC7}" type="slidenum">
              <a:rPr lang="en-GB" smtClean="0"/>
              <a:t>‹#›</a:t>
            </a:fld>
            <a:endParaRPr lang="en-GB"/>
          </a:p>
        </p:txBody>
      </p:sp>
    </p:spTree>
    <p:extLst>
      <p:ext uri="{BB962C8B-B14F-4D97-AF65-F5344CB8AC3E}">
        <p14:creationId xmlns:p14="http://schemas.microsoft.com/office/powerpoint/2010/main" val="173533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0D1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00438"/>
            <a:ext cx="6858000" cy="842962"/>
          </a:xfrm>
        </p:spPr>
        <p:txBody>
          <a:bodyPr anchor="b">
            <a:noAutofit/>
          </a:bodyPr>
          <a:lstStyle>
            <a:lvl1pPr algn="ctr">
              <a:defRPr sz="4000" b="1">
                <a:solidFill>
                  <a:schemeClr val="tx1"/>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897438"/>
            <a:ext cx="6858000" cy="5889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96783" y="862552"/>
            <a:ext cx="2350434" cy="2333086"/>
          </a:xfrm>
          <a:prstGeom prst="rect">
            <a:avLst/>
          </a:prstGeom>
        </p:spPr>
      </p:pic>
    </p:spTree>
    <p:extLst>
      <p:ext uri="{BB962C8B-B14F-4D97-AF65-F5344CB8AC3E}">
        <p14:creationId xmlns:p14="http://schemas.microsoft.com/office/powerpoint/2010/main" val="165640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89A9C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 y="1"/>
            <a:ext cx="7886700" cy="952500"/>
          </a:xfrm>
        </p:spPr>
        <p:txBody>
          <a:bodyPr/>
          <a:lstStyle>
            <a:lvl1pPr>
              <a:defRPr>
                <a:solidFill>
                  <a:schemeClr val="tx1"/>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305800" cy="502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63500"/>
            <a:ext cx="823814" cy="817732"/>
          </a:xfrm>
          <a:prstGeom prst="rect">
            <a:avLst/>
          </a:prstGeom>
        </p:spPr>
      </p:pic>
      <p:cxnSp>
        <p:nvCxnSpPr>
          <p:cNvPr id="8" name="Straight Connector 7"/>
          <p:cNvCxnSpPr/>
          <p:nvPr userDrawn="1"/>
        </p:nvCxnSpPr>
        <p:spPr>
          <a:xfrm flipH="1">
            <a:off x="0" y="952500"/>
            <a:ext cx="9144000" cy="0"/>
          </a:xfrm>
          <a:prstGeom prst="line">
            <a:avLst/>
          </a:prstGeom>
          <a:ln w="22225">
            <a:solidFill>
              <a:srgbClr val="FFC000"/>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flipH="1">
            <a:off x="0" y="6553200"/>
            <a:ext cx="9144000" cy="0"/>
          </a:xfrm>
          <a:prstGeom prst="line">
            <a:avLst/>
          </a:prstGeom>
          <a:ln w="22225">
            <a:solidFill>
              <a:srgbClr val="FFC000"/>
            </a:solidFill>
          </a:ln>
        </p:spPr>
        <p:style>
          <a:lnRef idx="1">
            <a:schemeClr val="dk1"/>
          </a:lnRef>
          <a:fillRef idx="0">
            <a:schemeClr val="dk1"/>
          </a:fillRef>
          <a:effectRef idx="0">
            <a:schemeClr val="dk1"/>
          </a:effectRef>
          <a:fontRef idx="minor">
            <a:schemeClr val="tx1"/>
          </a:fontRef>
        </p:style>
      </p:cxnSp>
      <p:sp>
        <p:nvSpPr>
          <p:cNvPr id="10" name="TextBox 9"/>
          <p:cNvSpPr txBox="1"/>
          <p:nvPr userDrawn="1"/>
        </p:nvSpPr>
        <p:spPr>
          <a:xfrm>
            <a:off x="0" y="6552839"/>
            <a:ext cx="3276600" cy="307777"/>
          </a:xfrm>
          <a:prstGeom prst="rect">
            <a:avLst/>
          </a:prstGeom>
          <a:noFill/>
        </p:spPr>
        <p:txBody>
          <a:bodyPr wrap="square" rtlCol="0">
            <a:spAutoFit/>
          </a:bodyPr>
          <a:lstStyle/>
          <a:p>
            <a:r>
              <a:rPr lang="en-US" sz="1400" b="0" i="1" kern="1200" dirty="0" smtClean="0">
                <a:solidFill>
                  <a:srgbClr val="FFC000"/>
                </a:solidFill>
                <a:effectLst/>
                <a:latin typeface="Arial" panose="020B0604020202020204" pitchFamily="34" charset="0"/>
                <a:ea typeface="+mn-ea"/>
                <a:cs typeface="Arial" panose="020B0604020202020204" pitchFamily="34" charset="0"/>
              </a:rPr>
              <a:t>© </a:t>
            </a:r>
            <a:r>
              <a:rPr lang="en-US" sz="1400" i="1" dirty="0" smtClean="0">
                <a:solidFill>
                  <a:srgbClr val="FFC000"/>
                </a:solidFill>
                <a:latin typeface="Arial" panose="020B0604020202020204" pitchFamily="34" charset="0"/>
                <a:cs typeface="Arial" panose="020B0604020202020204" pitchFamily="34" charset="0"/>
              </a:rPr>
              <a:t>Bank of Mauritius</a:t>
            </a:r>
            <a:endParaRPr lang="en-US" sz="1400" i="1" dirty="0">
              <a:solidFill>
                <a:srgbClr val="FFC000"/>
              </a:solidFill>
              <a:latin typeface="Arial" panose="020B0604020202020204" pitchFamily="34" charset="0"/>
              <a:cs typeface="Arial" panose="020B0604020202020204" pitchFamily="34" charset="0"/>
            </a:endParaRPr>
          </a:p>
        </p:txBody>
      </p:sp>
      <p:sp>
        <p:nvSpPr>
          <p:cNvPr id="11" name="Rectangle 10"/>
          <p:cNvSpPr/>
          <p:nvPr userDrawn="1"/>
        </p:nvSpPr>
        <p:spPr>
          <a:xfrm>
            <a:off x="8001000" y="21336"/>
            <a:ext cx="990600" cy="880364"/>
          </a:xfrm>
          <a:prstGeom prst="rect">
            <a:avLst/>
          </a:prstGeom>
          <a:solidFill>
            <a:srgbClr val="89A9C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225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0D1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500438"/>
            <a:ext cx="6858000" cy="842962"/>
          </a:xfrm>
        </p:spPr>
        <p:txBody>
          <a:bodyPr anchor="b">
            <a:noAutofit/>
          </a:bodyPr>
          <a:lstStyle>
            <a:lvl1pPr algn="ctr">
              <a:defRPr sz="4000" b="1">
                <a:solidFill>
                  <a:schemeClr val="tx1"/>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897438"/>
            <a:ext cx="6858000" cy="5889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96783" y="862552"/>
            <a:ext cx="2350434" cy="2333086"/>
          </a:xfrm>
          <a:prstGeom prst="rect">
            <a:avLst/>
          </a:prstGeom>
        </p:spPr>
      </p:pic>
    </p:spTree>
    <p:extLst>
      <p:ext uri="{BB962C8B-B14F-4D97-AF65-F5344CB8AC3E}">
        <p14:creationId xmlns:p14="http://schemas.microsoft.com/office/powerpoint/2010/main" val="64157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89A9C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 y="1"/>
            <a:ext cx="7886700" cy="952500"/>
          </a:xfrm>
        </p:spPr>
        <p:txBody>
          <a:bodyPr/>
          <a:lstStyle>
            <a:lvl1pPr>
              <a:defRPr>
                <a:solidFill>
                  <a:schemeClr val="tx1"/>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305800" cy="502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63500"/>
            <a:ext cx="823814" cy="817732"/>
          </a:xfrm>
          <a:prstGeom prst="rect">
            <a:avLst/>
          </a:prstGeom>
        </p:spPr>
      </p:pic>
      <p:cxnSp>
        <p:nvCxnSpPr>
          <p:cNvPr id="8" name="Straight Connector 7"/>
          <p:cNvCxnSpPr/>
          <p:nvPr userDrawn="1"/>
        </p:nvCxnSpPr>
        <p:spPr>
          <a:xfrm flipH="1">
            <a:off x="0" y="952500"/>
            <a:ext cx="9144000" cy="0"/>
          </a:xfrm>
          <a:prstGeom prst="line">
            <a:avLst/>
          </a:prstGeom>
          <a:ln w="22225">
            <a:solidFill>
              <a:srgbClr val="FFC000"/>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flipH="1">
            <a:off x="0" y="6553200"/>
            <a:ext cx="9144000" cy="0"/>
          </a:xfrm>
          <a:prstGeom prst="line">
            <a:avLst/>
          </a:prstGeom>
          <a:ln w="22225">
            <a:solidFill>
              <a:srgbClr val="FFC000"/>
            </a:solidFill>
          </a:ln>
        </p:spPr>
        <p:style>
          <a:lnRef idx="1">
            <a:schemeClr val="dk1"/>
          </a:lnRef>
          <a:fillRef idx="0">
            <a:schemeClr val="dk1"/>
          </a:fillRef>
          <a:effectRef idx="0">
            <a:schemeClr val="dk1"/>
          </a:effectRef>
          <a:fontRef idx="minor">
            <a:schemeClr val="tx1"/>
          </a:fontRef>
        </p:style>
      </p:cxnSp>
      <p:sp>
        <p:nvSpPr>
          <p:cNvPr id="10" name="TextBox 9"/>
          <p:cNvSpPr txBox="1"/>
          <p:nvPr userDrawn="1"/>
        </p:nvSpPr>
        <p:spPr>
          <a:xfrm>
            <a:off x="0" y="6552839"/>
            <a:ext cx="3276600" cy="307777"/>
          </a:xfrm>
          <a:prstGeom prst="rect">
            <a:avLst/>
          </a:prstGeom>
          <a:noFill/>
        </p:spPr>
        <p:txBody>
          <a:bodyPr wrap="square" rtlCol="0">
            <a:spAutoFit/>
          </a:bodyPr>
          <a:lstStyle/>
          <a:p>
            <a:r>
              <a:rPr lang="en-US" sz="1400" i="1" dirty="0" smtClean="0">
                <a:solidFill>
                  <a:srgbClr val="FFC000"/>
                </a:solidFill>
                <a:latin typeface="Arial" panose="020B0604020202020204" pitchFamily="34" charset="0"/>
                <a:cs typeface="Arial" panose="020B0604020202020204" pitchFamily="34" charset="0"/>
              </a:rPr>
              <a:t>© Bank of Mauritius</a:t>
            </a:r>
            <a:endParaRPr lang="en-US" sz="1400" i="1" dirty="0">
              <a:solidFill>
                <a:srgbClr val="FFC000"/>
              </a:solidFill>
              <a:latin typeface="Arial" panose="020B0604020202020204" pitchFamily="34" charset="0"/>
              <a:cs typeface="Arial" panose="020B0604020202020204" pitchFamily="34" charset="0"/>
            </a:endParaRPr>
          </a:p>
        </p:txBody>
      </p:sp>
      <p:sp>
        <p:nvSpPr>
          <p:cNvPr id="11" name="Rectangle 10"/>
          <p:cNvSpPr/>
          <p:nvPr userDrawn="1"/>
        </p:nvSpPr>
        <p:spPr>
          <a:xfrm>
            <a:off x="8001000" y="21336"/>
            <a:ext cx="990600" cy="880364"/>
          </a:xfrm>
          <a:prstGeom prst="rect">
            <a:avLst/>
          </a:prstGeom>
          <a:solidFill>
            <a:srgbClr val="89A9C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596BBF95-6A2B-4CAF-BD6F-E51B314B44FA}" type="datetime1">
              <a:rPr lang="en-US" smtClean="0">
                <a:solidFill>
                  <a:prstClr val="black">
                    <a:tint val="75000"/>
                  </a:prstClr>
                </a:solidFill>
              </a:rPr>
              <a:pPr/>
              <a:t>7/24/2014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2" name="Slide Number Placeholder 13"/>
          <p:cNvSpPr>
            <a:spLocks noGrp="1"/>
          </p:cNvSpPr>
          <p:nvPr>
            <p:ph type="sldNum" sz="quarter" idx="12"/>
          </p:nvPr>
        </p:nvSpPr>
        <p:spPr>
          <a:xfrm>
            <a:off x="6934200" y="6556474"/>
            <a:ext cx="2057400" cy="307777"/>
          </a:xfrm>
          <a:noFill/>
        </p:spPr>
        <p:txBody>
          <a:bodyPr wrap="square" rtlCol="0">
            <a:spAutoFit/>
          </a:bodyPr>
          <a:lstStyle>
            <a:lvl1pPr algn="r">
              <a:defRPr lang="en-US" sz="1400" b="0" i="1" smtClean="0">
                <a:solidFill>
                  <a:srgbClr val="FFC000"/>
                </a:solidFill>
                <a:effectLst/>
                <a:latin typeface="Arial" panose="020B0604020202020204" pitchFamily="34" charset="0"/>
                <a:cs typeface="Arial" panose="020B0604020202020204" pitchFamily="34" charset="0"/>
              </a:defRPr>
            </a:lvl1pPr>
          </a:lstStyle>
          <a:p>
            <a:fld id="{C43B7111-B0D8-4CC7-B949-192A2EAAC7BE}" type="slidenum">
              <a:rPr/>
              <a:pPr/>
              <a:t>‹#›</a:t>
            </a:fld>
            <a:endParaRPr dirty="0"/>
          </a:p>
        </p:txBody>
      </p:sp>
    </p:spTree>
    <p:extLst>
      <p:ext uri="{BB962C8B-B14F-4D97-AF65-F5344CB8AC3E}">
        <p14:creationId xmlns:p14="http://schemas.microsoft.com/office/powerpoint/2010/main" val="208199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A66E4-3126-4AC1-B020-A94C799160CA}" type="datetimeFigureOut">
              <a:rPr lang="en-US" smtClean="0"/>
              <a:t>7/24/2014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B7111-B0D8-4CC7-B949-192A2EAAC7BE}" type="slidenum">
              <a:rPr lang="en-US" smtClean="0"/>
              <a:t>‹#›</a:t>
            </a:fld>
            <a:endParaRPr lang="en-US"/>
          </a:p>
        </p:txBody>
      </p:sp>
    </p:spTree>
    <p:extLst>
      <p:ext uri="{BB962C8B-B14F-4D97-AF65-F5344CB8AC3E}">
        <p14:creationId xmlns:p14="http://schemas.microsoft.com/office/powerpoint/2010/main" val="3963874746"/>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492C7-D4FE-40FC-8F4A-2F73359F67DE}" type="datetime1">
              <a:rPr lang="en-US" smtClean="0">
                <a:solidFill>
                  <a:prstClr val="black">
                    <a:tint val="75000"/>
                  </a:prstClr>
                </a:solidFill>
              </a:rPr>
              <a:pPr/>
              <a:t>7/24/2014</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B7111-B0D8-4CC7-B949-192A2EAAC7B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4269504"/>
      </p:ext>
    </p:extLst>
  </p:cSld>
  <p:clrMap bg1="lt1" tx1="dk1" bg2="lt2" tx2="dk2" accent1="accent1" accent2="accent2" accent3="accent3" accent4="accent4" accent5="accent5" accent6="accent6" hlink="hlink" folHlink="folHlink"/>
  <p:sldLayoutIdLst>
    <p:sldLayoutId id="2147483655" r:id="rId1"/>
    <p:sldLayoutId id="2147483656"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Monetary Policy Committee</a:t>
            </a:r>
          </a:p>
        </p:txBody>
      </p:sp>
      <p:sp>
        <p:nvSpPr>
          <p:cNvPr id="3" name="Subtitle 2"/>
          <p:cNvSpPr>
            <a:spLocks noGrp="1"/>
          </p:cNvSpPr>
          <p:nvPr>
            <p:ph type="subTitle" idx="1"/>
          </p:nvPr>
        </p:nvSpPr>
        <p:spPr>
          <a:xfrm>
            <a:off x="1143000" y="4419600"/>
            <a:ext cx="6858000" cy="512762"/>
          </a:xfrm>
        </p:spPr>
        <p:txBody>
          <a:bodyPr>
            <a:normAutofit fontScale="77500" lnSpcReduction="20000"/>
          </a:bodyPr>
          <a:lstStyle/>
          <a:p>
            <a:r>
              <a:rPr lang="en-US" sz="2800" b="1" dirty="0" smtClean="0">
                <a:solidFill>
                  <a:prstClr val="black"/>
                </a:solidFill>
                <a:ea typeface="+mj-ea"/>
                <a:cs typeface="+mj-cs"/>
              </a:rPr>
              <a:t>Price</a:t>
            </a:r>
            <a:r>
              <a:rPr lang="en-US" sz="2800" b="1" dirty="0">
                <a:solidFill>
                  <a:prstClr val="black"/>
                </a:solidFill>
                <a:ea typeface="+mj-ea"/>
                <a:cs typeface="+mj-cs"/>
              </a:rPr>
              <a:t>, Monetary and Balance of Payments Developments</a:t>
            </a:r>
          </a:p>
          <a:p>
            <a:endParaRPr lang="en-US" dirty="0"/>
          </a:p>
        </p:txBody>
      </p:sp>
      <p:sp>
        <p:nvSpPr>
          <p:cNvPr id="5" name="Subtitle 2"/>
          <p:cNvSpPr txBox="1">
            <a:spLocks/>
          </p:cNvSpPr>
          <p:nvPr/>
        </p:nvSpPr>
        <p:spPr>
          <a:xfrm>
            <a:off x="1143000" y="5334000"/>
            <a:ext cx="6858000" cy="11430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smtClean="0">
                <a:solidFill>
                  <a:prstClr val="black"/>
                </a:solidFill>
              </a:rPr>
              <a:t>V. Punchoo</a:t>
            </a:r>
            <a:endParaRPr lang="en-US" sz="2000" dirty="0" smtClean="0">
              <a:solidFill>
                <a:prstClr val="black"/>
              </a:solidFill>
            </a:endParaRPr>
          </a:p>
          <a:p>
            <a:r>
              <a:rPr lang="en-US" sz="2000" dirty="0" smtClean="0">
                <a:solidFill>
                  <a:prstClr val="black"/>
                </a:solidFill>
              </a:rPr>
              <a:t>Head - </a:t>
            </a:r>
            <a:r>
              <a:rPr lang="en-US" sz="2000" dirty="0" smtClean="0">
                <a:solidFill>
                  <a:prstClr val="black"/>
                </a:solidFill>
              </a:rPr>
              <a:t>Statistics </a:t>
            </a:r>
            <a:r>
              <a:rPr lang="en-US" sz="2000" dirty="0" smtClean="0">
                <a:solidFill>
                  <a:prstClr val="black"/>
                </a:solidFill>
              </a:rPr>
              <a:t>Division</a:t>
            </a:r>
          </a:p>
          <a:p>
            <a:r>
              <a:rPr lang="en-US" sz="2000" dirty="0" smtClean="0">
                <a:solidFill>
                  <a:prstClr val="black"/>
                </a:solidFill>
              </a:rPr>
              <a:t>14 July 2014</a:t>
            </a:r>
            <a:endParaRPr lang="en-US" sz="2000" dirty="0">
              <a:solidFill>
                <a:prstClr val="black"/>
              </a:solidFill>
            </a:endParaRPr>
          </a:p>
        </p:txBody>
      </p:sp>
    </p:spTree>
    <p:extLst>
      <p:ext uri="{BB962C8B-B14F-4D97-AF65-F5344CB8AC3E}">
        <p14:creationId xmlns:p14="http://schemas.microsoft.com/office/powerpoint/2010/main" val="326125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C6600"/>
                </a:solidFill>
              </a:rPr>
              <a:t>          </a:t>
            </a:r>
            <a:r>
              <a:rPr lang="en-US" sz="3600" b="1" dirty="0" smtClean="0">
                <a:solidFill>
                  <a:srgbClr val="C00000"/>
                </a:solidFill>
              </a:rPr>
              <a:t>Price </a:t>
            </a:r>
            <a:r>
              <a:rPr lang="en-US" sz="3600" b="1" dirty="0">
                <a:solidFill>
                  <a:srgbClr val="C00000"/>
                </a:solidFill>
              </a:rPr>
              <a:t>Expectations a year ahead</a:t>
            </a:r>
            <a:endParaRPr lang="en-GB" sz="3600" b="1" dirty="0">
              <a:solidFill>
                <a:srgbClr val="C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1301827"/>
            <a:ext cx="4487652" cy="5146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301828"/>
            <a:ext cx="4267200" cy="5146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3141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Autofit/>
          </a:bodyPr>
          <a:lstStyle/>
          <a:p>
            <a:r>
              <a:rPr lang="en-US" sz="3000" b="1" dirty="0">
                <a:solidFill>
                  <a:srgbClr val="C00000"/>
                </a:solidFill>
              </a:rPr>
              <a:t>Inflation Expectations Mean-trend - A year ahead</a:t>
            </a:r>
            <a:endParaRPr lang="en-GB" sz="3000" b="1" dirty="0">
              <a:solidFill>
                <a:srgbClr val="C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599"/>
            <a:ext cx="9210675" cy="5486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7236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CC6600"/>
                </a:solidFill>
              </a:rPr>
              <a:t>   </a:t>
            </a:r>
            <a:r>
              <a:rPr lang="en-GB" sz="3600" b="1" dirty="0" smtClean="0">
                <a:solidFill>
                  <a:srgbClr val="C00000"/>
                </a:solidFill>
              </a:rPr>
              <a:t>Mean </a:t>
            </a:r>
            <a:r>
              <a:rPr lang="en-GB" sz="3600" b="1" dirty="0">
                <a:solidFill>
                  <a:srgbClr val="C00000"/>
                </a:solidFill>
              </a:rPr>
              <a:t>Expectations – Time Horizons</a:t>
            </a:r>
          </a:p>
        </p:txBody>
      </p:sp>
      <p:sp>
        <p:nvSpPr>
          <p:cNvPr id="3" name="TextBox 2"/>
          <p:cNvSpPr txBox="1"/>
          <p:nvPr/>
        </p:nvSpPr>
        <p:spPr>
          <a:xfrm>
            <a:off x="914400" y="1059189"/>
            <a:ext cx="2362200" cy="369332"/>
          </a:xfrm>
          <a:prstGeom prst="rect">
            <a:avLst/>
          </a:prstGeom>
          <a:noFill/>
        </p:spPr>
        <p:txBody>
          <a:bodyPr wrap="square" rtlCol="0">
            <a:spAutoFit/>
          </a:bodyPr>
          <a:lstStyle/>
          <a:p>
            <a:r>
              <a:rPr lang="en-US" b="1" dirty="0" smtClean="0">
                <a:solidFill>
                  <a:srgbClr val="C00000"/>
                </a:solidFill>
              </a:rPr>
              <a:t>IES – May 2014</a:t>
            </a:r>
            <a:endParaRPr lang="en-GB" b="1" dirty="0">
              <a:solidFill>
                <a:srgbClr val="C00000"/>
              </a:solidFill>
            </a:endParaRPr>
          </a:p>
        </p:txBody>
      </p:sp>
      <p:sp>
        <p:nvSpPr>
          <p:cNvPr id="4" name="TextBox 3"/>
          <p:cNvSpPr txBox="1"/>
          <p:nvPr/>
        </p:nvSpPr>
        <p:spPr>
          <a:xfrm>
            <a:off x="5565354" y="1059189"/>
            <a:ext cx="2209800" cy="369332"/>
          </a:xfrm>
          <a:prstGeom prst="rect">
            <a:avLst/>
          </a:prstGeom>
          <a:noFill/>
        </p:spPr>
        <p:txBody>
          <a:bodyPr wrap="square" rtlCol="0">
            <a:spAutoFit/>
          </a:bodyPr>
          <a:lstStyle/>
          <a:p>
            <a:r>
              <a:rPr lang="en-US" b="1" dirty="0" smtClean="0">
                <a:solidFill>
                  <a:srgbClr val="C00000"/>
                </a:solidFill>
              </a:rPr>
              <a:t>IES – February 2014</a:t>
            </a:r>
            <a:endParaRPr lang="en-GB" b="1" dirty="0">
              <a:solidFill>
                <a:srgbClr val="C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524000"/>
            <a:ext cx="42672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00"/>
            <a:ext cx="45720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8717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352800"/>
            <a:ext cx="9220200" cy="707886"/>
          </a:xfrm>
          <a:prstGeom prst="rect">
            <a:avLst/>
          </a:prstGeom>
          <a:noFill/>
        </p:spPr>
        <p:txBody>
          <a:bodyPr wrap="square" rtlCol="0">
            <a:spAutoFit/>
          </a:bodyPr>
          <a:lstStyle/>
          <a:p>
            <a:pPr algn="ctr"/>
            <a:r>
              <a:rPr lang="en-US" sz="4000" b="1" dirty="0" smtClean="0">
                <a:solidFill>
                  <a:srgbClr val="C00000"/>
                </a:solidFill>
              </a:rPr>
              <a:t>MONETARY DEVELOPMENTS</a:t>
            </a:r>
          </a:p>
        </p:txBody>
      </p:sp>
    </p:spTree>
    <p:extLst>
      <p:ext uri="{BB962C8B-B14F-4D97-AF65-F5344CB8AC3E}">
        <p14:creationId xmlns:p14="http://schemas.microsoft.com/office/powerpoint/2010/main" val="175201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
            <a:ext cx="7886700" cy="571500"/>
          </a:xfrm>
        </p:spPr>
        <p:txBody>
          <a:bodyPr>
            <a:noAutofit/>
          </a:bodyPr>
          <a:lstStyle/>
          <a:p>
            <a:pPr algn="ctr"/>
            <a:r>
              <a:rPr lang="en-US" sz="3600" b="1" dirty="0">
                <a:solidFill>
                  <a:srgbClr val="C00000"/>
                </a:solidFill>
              </a:rPr>
              <a:t>Monetary Developments </a:t>
            </a:r>
            <a:r>
              <a:rPr lang="en-US" sz="3600" b="1" dirty="0" smtClean="0">
                <a:solidFill>
                  <a:srgbClr val="C00000"/>
                </a:solidFill>
              </a:rPr>
              <a:t>– </a:t>
            </a:r>
            <a:r>
              <a:rPr lang="en-US" sz="3600" b="1" dirty="0">
                <a:solidFill>
                  <a:srgbClr val="C00000"/>
                </a:solidFill>
              </a:rPr>
              <a:t>I</a:t>
            </a:r>
            <a:endParaRPr lang="en-GB" sz="3600" b="1" dirty="0">
              <a:solidFill>
                <a:srgbClr val="C00000"/>
              </a:solidFill>
            </a:endParaRPr>
          </a:p>
        </p:txBody>
      </p:sp>
      <p:pic>
        <p:nvPicPr>
          <p:cNvPr id="410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09663"/>
            <a:ext cx="8610600" cy="5285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9760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Monetary Developments - III</a:t>
            </a:r>
            <a:endParaRPr lang="en-GB" sz="3600" b="1" dirty="0">
              <a:solidFill>
                <a:srgbClr val="C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66800"/>
            <a:ext cx="8991600" cy="538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5336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Autofit/>
          </a:bodyPr>
          <a:lstStyle/>
          <a:p>
            <a:pPr algn="ctr"/>
            <a:r>
              <a:rPr lang="en-US" sz="3600" b="1" dirty="0" smtClean="0">
                <a:solidFill>
                  <a:srgbClr val="C00000"/>
                </a:solidFill>
              </a:rPr>
              <a:t>Interest Rate Developments</a:t>
            </a:r>
            <a:r>
              <a:rPr lang="en-US" sz="3600" b="1" dirty="0">
                <a:solidFill>
                  <a:srgbClr val="CC6600"/>
                </a:solidFill>
              </a:rPr>
              <a:t/>
            </a:r>
            <a:br>
              <a:rPr lang="en-US" sz="3600" b="1" dirty="0">
                <a:solidFill>
                  <a:srgbClr val="CC6600"/>
                </a:solidFill>
              </a:rPr>
            </a:br>
            <a:endParaRPr lang="en-GB" sz="3600" b="1" dirty="0">
              <a:solidFill>
                <a:srgbClr val="CC6600"/>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8381999" cy="4648200"/>
          </a:xfrm>
          <a:prstGeom prst="rect">
            <a:avLst/>
          </a:prstGeom>
          <a:noFill/>
          <a:ln>
            <a:noFill/>
          </a:ln>
        </p:spPr>
      </p:pic>
      <p:sp>
        <p:nvSpPr>
          <p:cNvPr id="3" name="Rectangle 2"/>
          <p:cNvSpPr/>
          <p:nvPr/>
        </p:nvSpPr>
        <p:spPr>
          <a:xfrm>
            <a:off x="381000" y="5791200"/>
            <a:ext cx="8382000" cy="646331"/>
          </a:xfrm>
          <a:prstGeom prst="rect">
            <a:avLst/>
          </a:prstGeom>
        </p:spPr>
        <p:txBody>
          <a:bodyPr wrap="square">
            <a:spAutoFit/>
          </a:bodyPr>
          <a:lstStyle/>
          <a:p>
            <a:r>
              <a:rPr lang="en-US" i="1" dirty="0"/>
              <a:t>Real interest rate is based on weighted savings deposit </a:t>
            </a:r>
            <a:r>
              <a:rPr lang="en-US" i="1" dirty="0" smtClean="0"/>
              <a:t>rates </a:t>
            </a:r>
            <a:r>
              <a:rPr lang="en-US" i="1" dirty="0"/>
              <a:t>and does not take into account the drop in savings interest rates by some banks.</a:t>
            </a:r>
          </a:p>
        </p:txBody>
      </p:sp>
    </p:spTree>
    <p:extLst>
      <p:ext uri="{BB962C8B-B14F-4D97-AF65-F5344CB8AC3E}">
        <p14:creationId xmlns:p14="http://schemas.microsoft.com/office/powerpoint/2010/main" val="292184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352800"/>
            <a:ext cx="9220200" cy="707886"/>
          </a:xfrm>
          <a:prstGeom prst="rect">
            <a:avLst/>
          </a:prstGeom>
          <a:noFill/>
        </p:spPr>
        <p:txBody>
          <a:bodyPr wrap="square" rtlCol="0">
            <a:spAutoFit/>
          </a:bodyPr>
          <a:lstStyle/>
          <a:p>
            <a:pPr algn="ctr"/>
            <a:r>
              <a:rPr lang="en-US" sz="4000" b="1" dirty="0" smtClean="0">
                <a:solidFill>
                  <a:srgbClr val="C00000"/>
                </a:solidFill>
              </a:rPr>
              <a:t>BALANCE OF PAYMENTS DEVELOPMENTS</a:t>
            </a:r>
          </a:p>
        </p:txBody>
      </p:sp>
    </p:spTree>
    <p:extLst>
      <p:ext uri="{BB962C8B-B14F-4D97-AF65-F5344CB8AC3E}">
        <p14:creationId xmlns:p14="http://schemas.microsoft.com/office/powerpoint/2010/main" val="814656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228599"/>
            <a:ext cx="7886700" cy="723901"/>
          </a:xfrm>
        </p:spPr>
        <p:txBody>
          <a:bodyPr>
            <a:normAutofit/>
          </a:bodyPr>
          <a:lstStyle/>
          <a:p>
            <a:pPr algn="ctr"/>
            <a:r>
              <a:rPr lang="en-US" sz="2800" b="1" dirty="0" smtClean="0">
                <a:solidFill>
                  <a:srgbClr val="C00000"/>
                </a:solidFill>
              </a:rPr>
              <a:t>Merchandise Trade &amp; Current Account Deficits Ratio </a:t>
            </a:r>
            <a:endParaRPr lang="en-US" sz="2800" b="1" dirty="0">
              <a:solidFill>
                <a:srgbClr val="C00000"/>
              </a:solidFill>
            </a:endParaRPr>
          </a:p>
        </p:txBody>
      </p:sp>
      <p:pic>
        <p:nvPicPr>
          <p:cNvPr id="512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90600"/>
            <a:ext cx="9143999"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114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7620000" cy="952500"/>
          </a:xfrm>
        </p:spPr>
        <p:txBody>
          <a:bodyPr/>
          <a:lstStyle/>
          <a:p>
            <a:pPr algn="ctr"/>
            <a:r>
              <a:rPr lang="en-US" b="1" dirty="0" smtClean="0">
                <a:solidFill>
                  <a:srgbClr val="C00000"/>
                </a:solidFill>
              </a:rPr>
              <a:t>Summary BOP </a:t>
            </a:r>
            <a:r>
              <a:rPr lang="en-US" b="1" dirty="0">
                <a:solidFill>
                  <a:srgbClr val="C00000"/>
                </a:solidFill>
              </a:rPr>
              <a:t>I</a:t>
            </a:r>
            <a:r>
              <a:rPr lang="en-US" b="1" dirty="0" smtClean="0">
                <a:solidFill>
                  <a:srgbClr val="C00000"/>
                </a:solidFill>
              </a:rPr>
              <a:t> </a:t>
            </a:r>
            <a:endParaRPr lang="en-US" b="1"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50687121"/>
              </p:ext>
            </p:extLst>
          </p:nvPr>
        </p:nvGraphicFramePr>
        <p:xfrm>
          <a:off x="1" y="990599"/>
          <a:ext cx="9143998" cy="5562604"/>
        </p:xfrm>
        <a:graphic>
          <a:graphicData uri="http://schemas.openxmlformats.org/drawingml/2006/table">
            <a:tbl>
              <a:tblPr/>
              <a:tblGrid>
                <a:gridCol w="4870228"/>
                <a:gridCol w="1049956"/>
                <a:gridCol w="1049956"/>
                <a:gridCol w="1064746"/>
                <a:gridCol w="1109112"/>
              </a:tblGrid>
              <a:tr h="615709">
                <a:tc>
                  <a:txBody>
                    <a:bodyPr/>
                    <a:lstStyle/>
                    <a:p>
                      <a:pPr algn="l" fontAlgn="b"/>
                      <a:r>
                        <a:rPr lang="en-US" sz="1800" b="0" i="1" u="none" strike="noStrike" dirty="0" err="1">
                          <a:effectLst/>
                          <a:latin typeface="Arial Narrow" pitchFamily="34" charset="0"/>
                        </a:rPr>
                        <a:t>Rs</a:t>
                      </a:r>
                      <a:r>
                        <a:rPr lang="en-US" sz="1800" b="0" i="1" u="none" strike="noStrike" dirty="0">
                          <a:effectLst/>
                          <a:latin typeface="Arial Narrow" pitchFamily="34" charset="0"/>
                        </a:rPr>
                        <a:t> Million</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800" b="1" i="0" u="none" strike="noStrike" dirty="0" smtClean="0">
                          <a:effectLst/>
                          <a:latin typeface="Arial Narrow" pitchFamily="34" charset="0"/>
                        </a:rPr>
                        <a:t>Q1-2011</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800" b="1" i="0" u="none" strike="noStrike" dirty="0" smtClean="0">
                          <a:effectLst/>
                          <a:latin typeface="Arial Narrow" pitchFamily="34" charset="0"/>
                        </a:rPr>
                        <a:t>Q1-2012</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800" b="1" i="0" u="none" strike="noStrike" dirty="0" smtClean="0">
                          <a:effectLst/>
                          <a:latin typeface="Arial Narrow" pitchFamily="34" charset="0"/>
                        </a:rPr>
                        <a:t>Q1-2013</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800" b="1" i="0" u="none" strike="noStrike" dirty="0" smtClean="0">
                          <a:effectLst/>
                          <a:latin typeface="Arial Narrow" pitchFamily="34" charset="0"/>
                        </a:rPr>
                        <a:t>Q1-2014</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03395">
                <a:tc>
                  <a:txBody>
                    <a:bodyPr/>
                    <a:lstStyle/>
                    <a:p>
                      <a:pPr algn="l" fontAlgn="ctr"/>
                      <a:r>
                        <a:rPr lang="en-US" sz="1800" b="1" i="0" u="none" strike="noStrike" dirty="0">
                          <a:effectLst/>
                          <a:latin typeface="Arial Narrow" pitchFamily="34" charset="0"/>
                        </a:rPr>
                        <a:t>Current Account (Including GBC1s)</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-5,706</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-2,988</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-7,301</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-5,379</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1" i="0" u="none" strike="noStrike" dirty="0">
                          <a:effectLst/>
                          <a:latin typeface="Arial Narrow" pitchFamily="34" charset="0"/>
                        </a:rPr>
                        <a:t>Current Account (Excluding GBC1s)</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-4,301</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-5,897</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-8,165</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-5,702</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Exports (f.o.b)</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16,986</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17,997</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20,361</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21,385</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Imports (f.ob) </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-32,932</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-35,631</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-36,000</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-34,038</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Trade balance</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-15,953</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-17,634</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-15,639</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-12,653</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dirty="0">
                          <a:effectLst/>
                          <a:latin typeface="Arial Narrow" pitchFamily="34" charset="0"/>
                        </a:rPr>
                        <a:t>Services, net</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8,247</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9,631</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6,130</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4,587</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1" u="none" strike="noStrike">
                          <a:effectLst/>
                          <a:latin typeface="Arial Narrow" pitchFamily="34" charset="0"/>
                        </a:rPr>
                        <a:t>   o.w travel, net</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1" u="none" strike="noStrike" dirty="0" smtClean="0">
                          <a:effectLst/>
                          <a:latin typeface="Arial Narrow" pitchFamily="34" charset="0"/>
                        </a:rPr>
                        <a:t>9,137</a:t>
                      </a:r>
                      <a:endParaRPr lang="en-US" sz="1800" b="0" i="1"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1" u="none" strike="noStrike" dirty="0" smtClean="0">
                          <a:effectLst/>
                          <a:latin typeface="Arial Narrow" pitchFamily="34" charset="0"/>
                        </a:rPr>
                        <a:t>11,193</a:t>
                      </a:r>
                      <a:endParaRPr lang="en-US" sz="1800" b="0" i="1"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8,852</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7,914</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Income, net  (Including GBC1s)</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748</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3,438</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2,115</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2,217</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Income, net  (Excluding GBC1s)</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2,086</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394</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1,168</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800" b="1" i="0" u="none" strike="noStrike" dirty="0" smtClean="0">
                          <a:effectLst/>
                          <a:latin typeface="Arial Narrow" pitchFamily="34" charset="0"/>
                        </a:rPr>
                        <a:t>1,839</a:t>
                      </a:r>
                      <a:endParaRPr lang="en-US" sz="1800" b="1"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3395">
                <a:tc>
                  <a:txBody>
                    <a:bodyPr/>
                    <a:lstStyle/>
                    <a:p>
                      <a:pPr algn="l" fontAlgn="ctr"/>
                      <a:r>
                        <a:rPr lang="en-US" sz="1800" b="0" i="0" u="none" strike="noStrike">
                          <a:effectLst/>
                          <a:latin typeface="Arial Narrow" pitchFamily="34" charset="0"/>
                        </a:rPr>
                        <a:t>Current transfers, net</a:t>
                      </a: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1,252</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1,577</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93</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ctr"/>
                      <a:r>
                        <a:rPr lang="en-US" sz="1800" b="0" i="0" u="none" strike="noStrike" dirty="0" smtClean="0">
                          <a:effectLst/>
                          <a:latin typeface="Arial Narrow" pitchFamily="34" charset="0"/>
                        </a:rPr>
                        <a:t>470</a:t>
                      </a:r>
                      <a:endParaRPr lang="en-US" sz="1800" b="0" i="0" u="none" strike="noStrike" dirty="0">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477705">
                <a:tc>
                  <a:txBody>
                    <a:bodyPr/>
                    <a:lstStyle/>
                    <a:p>
                      <a:pPr algn="l" fontAlgn="b"/>
                      <a:r>
                        <a:rPr lang="en-US" sz="1600" b="1" i="0" u="none" strike="noStrike" dirty="0">
                          <a:solidFill>
                            <a:srgbClr val="0070C0"/>
                          </a:solidFill>
                          <a:effectLst/>
                          <a:latin typeface="Arial Narrow" pitchFamily="34" charset="0"/>
                        </a:rPr>
                        <a:t>Current A/c (Incl. GBC1s) as a % of </a:t>
                      </a:r>
                      <a:r>
                        <a:rPr lang="en-US" sz="1600" b="1" i="0" u="none" strike="noStrike" dirty="0" err="1">
                          <a:solidFill>
                            <a:srgbClr val="0070C0"/>
                          </a:solidFill>
                          <a:effectLst/>
                          <a:latin typeface="Arial Narrow" pitchFamily="34" charset="0"/>
                        </a:rPr>
                        <a:t>GDP</a:t>
                      </a:r>
                      <a:r>
                        <a:rPr lang="en-US" sz="1600" b="1" i="0" u="none" strike="noStrike" baseline="-25000" dirty="0" err="1">
                          <a:solidFill>
                            <a:srgbClr val="0070C0"/>
                          </a:solidFill>
                          <a:effectLst/>
                          <a:latin typeface="Arial Narrow" pitchFamily="34" charset="0"/>
                        </a:rPr>
                        <a:t>mp</a:t>
                      </a:r>
                      <a:endParaRPr lang="en-US" sz="16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-7.6</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-3.8</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-8.6</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-6.1</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5240">
                <a:tc>
                  <a:txBody>
                    <a:bodyPr/>
                    <a:lstStyle/>
                    <a:p>
                      <a:pPr algn="l" fontAlgn="b"/>
                      <a:r>
                        <a:rPr lang="en-US" sz="1600" b="1" i="0" u="none" strike="noStrike" dirty="0">
                          <a:solidFill>
                            <a:srgbClr val="0070C0"/>
                          </a:solidFill>
                          <a:effectLst/>
                          <a:latin typeface="Arial Narrow" pitchFamily="34" charset="0"/>
                        </a:rPr>
                        <a:t>Current A/c (Excl. GBC1s) as a % of </a:t>
                      </a:r>
                      <a:r>
                        <a:rPr lang="en-US" sz="1600" b="1" i="0" u="none" strike="noStrike" dirty="0" err="1">
                          <a:solidFill>
                            <a:srgbClr val="0070C0"/>
                          </a:solidFill>
                          <a:effectLst/>
                          <a:latin typeface="Arial Narrow" pitchFamily="34" charset="0"/>
                        </a:rPr>
                        <a:t>GDP</a:t>
                      </a:r>
                      <a:r>
                        <a:rPr lang="en-US" sz="1600" b="1" i="0" u="none" strike="noStrike" baseline="-25000" dirty="0" err="1">
                          <a:solidFill>
                            <a:srgbClr val="0070C0"/>
                          </a:solidFill>
                          <a:effectLst/>
                          <a:latin typeface="Arial Narrow" pitchFamily="34" charset="0"/>
                        </a:rPr>
                        <a:t>mp</a:t>
                      </a:r>
                      <a:endParaRPr lang="en-US" sz="16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-5.7</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-7.4</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-9.7</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800" b="1" i="0" u="none" strike="noStrike" dirty="0" smtClean="0">
                          <a:solidFill>
                            <a:srgbClr val="0070C0"/>
                          </a:solidFill>
                          <a:effectLst/>
                          <a:latin typeface="Arial Narrow" pitchFamily="34" charset="0"/>
                        </a:rPr>
                        <a:t>-6.5</a:t>
                      </a:r>
                      <a:endParaRPr lang="en-US" sz="1800" b="1" i="0" u="none" strike="noStrike" dirty="0">
                        <a:solidFill>
                          <a:srgbClr val="0070C0"/>
                        </a:solidFill>
                        <a:effectLst/>
                        <a:latin typeface="Arial Narrow" pitchFamily="34" charset="0"/>
                      </a:endParaRPr>
                    </a:p>
                  </a:txBody>
                  <a:tcPr marL="8304" marR="8304" marT="83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60946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solidFill>
                  <a:srgbClr val="CC6600"/>
                </a:solidFill>
              </a:rPr>
              <a:t>            </a:t>
            </a:r>
            <a:r>
              <a:rPr lang="en-GB" b="1" dirty="0" smtClean="0">
                <a:solidFill>
                  <a:srgbClr val="C00000"/>
                </a:solidFill>
              </a:rPr>
              <a:t>Inflation </a:t>
            </a:r>
            <a:r>
              <a:rPr lang="en-GB" b="1" dirty="0">
                <a:solidFill>
                  <a:srgbClr val="C00000"/>
                </a:solidFill>
              </a:rPr>
              <a:t>Highlights -I </a:t>
            </a:r>
          </a:p>
        </p:txBody>
      </p:sp>
      <p:sp>
        <p:nvSpPr>
          <p:cNvPr id="3" name="Rectangle 2"/>
          <p:cNvSpPr/>
          <p:nvPr/>
        </p:nvSpPr>
        <p:spPr>
          <a:xfrm>
            <a:off x="152400" y="1054249"/>
            <a:ext cx="8839200" cy="6247864"/>
          </a:xfrm>
          <a:prstGeom prst="rect">
            <a:avLst/>
          </a:prstGeom>
        </p:spPr>
        <p:txBody>
          <a:bodyPr wrap="square">
            <a:spAutoFit/>
          </a:bodyPr>
          <a:lstStyle/>
          <a:p>
            <a:pPr marL="342900" indent="-342900" algn="just">
              <a:buFont typeface="Wingdings" pitchFamily="2" charset="2"/>
              <a:buChar char="q"/>
            </a:pPr>
            <a:r>
              <a:rPr lang="en-US" sz="2800" dirty="0" smtClean="0">
                <a:latin typeface="Times New Roman" pitchFamily="18" charset="0"/>
                <a:cs typeface="Times New Roman" pitchFamily="18" charset="0"/>
              </a:rPr>
              <a:t>Between </a:t>
            </a:r>
            <a:r>
              <a:rPr lang="en-US" sz="2800" b="1" dirty="0" smtClean="0">
                <a:latin typeface="Times New Roman" pitchFamily="18" charset="0"/>
                <a:cs typeface="Times New Roman" pitchFamily="18" charset="0"/>
              </a:rPr>
              <a:t>March &amp;</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June </a:t>
            </a:r>
            <a:r>
              <a:rPr lang="en-US" sz="2800" b="1" dirty="0">
                <a:latin typeface="Times New Roman" pitchFamily="18" charset="0"/>
                <a:cs typeface="Times New Roman" pitchFamily="18" charset="0"/>
              </a:rPr>
              <a:t>2014</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CPI fell by 0.9 </a:t>
            </a:r>
            <a:r>
              <a:rPr lang="en-US" sz="2800" dirty="0">
                <a:latin typeface="Times New Roman" pitchFamily="18" charset="0"/>
                <a:cs typeface="Times New Roman" pitchFamily="18" charset="0"/>
              </a:rPr>
              <a:t>index points from </a:t>
            </a:r>
            <a:r>
              <a:rPr lang="en-US" sz="2800" dirty="0" smtClean="0">
                <a:latin typeface="Times New Roman" pitchFamily="18" charset="0"/>
                <a:cs typeface="Times New Roman" pitchFamily="18" charset="0"/>
              </a:rPr>
              <a:t>107.7 </a:t>
            </a:r>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106.8, </a:t>
            </a:r>
            <a:r>
              <a:rPr lang="en-US" sz="2800" dirty="0">
                <a:latin typeface="Times New Roman" pitchFamily="18" charset="0"/>
                <a:cs typeface="Times New Roman" pitchFamily="18" charset="0"/>
              </a:rPr>
              <a:t>bringing the </a:t>
            </a:r>
            <a:r>
              <a:rPr lang="en-US" sz="2800" dirty="0" smtClean="0">
                <a:latin typeface="Times New Roman" pitchFamily="18" charset="0"/>
                <a:cs typeface="Times New Roman" pitchFamily="18" charset="0"/>
              </a:rPr>
              <a:t>y-o-y </a:t>
            </a:r>
            <a:r>
              <a:rPr lang="en-US" sz="2800" dirty="0">
                <a:latin typeface="Times New Roman" pitchFamily="18" charset="0"/>
                <a:cs typeface="Times New Roman" pitchFamily="18" charset="0"/>
              </a:rPr>
              <a:t>inflation </a:t>
            </a:r>
            <a:r>
              <a:rPr lang="en-US" sz="2800" dirty="0" smtClean="0">
                <a:latin typeface="Times New Roman" pitchFamily="18" charset="0"/>
                <a:cs typeface="Times New Roman" pitchFamily="18" charset="0"/>
              </a:rPr>
              <a:t>rate in June 2014 to 3.3 </a:t>
            </a:r>
            <a:r>
              <a:rPr lang="en-US" sz="2800" dirty="0">
                <a:latin typeface="Times New Roman" pitchFamily="18" charset="0"/>
                <a:cs typeface="Times New Roman" pitchFamily="18" charset="0"/>
              </a:rPr>
              <a:t>per cent from </a:t>
            </a:r>
            <a:r>
              <a:rPr lang="en-US" sz="2800" dirty="0" smtClean="0">
                <a:latin typeface="Times New Roman" pitchFamily="18" charset="0"/>
                <a:cs typeface="Times New Roman" pitchFamily="18" charset="0"/>
              </a:rPr>
              <a:t>4.5 </a:t>
            </a:r>
            <a:r>
              <a:rPr lang="en-US" sz="2800" dirty="0">
                <a:latin typeface="Times New Roman" pitchFamily="18" charset="0"/>
                <a:cs typeface="Times New Roman" pitchFamily="18" charset="0"/>
              </a:rPr>
              <a:t>per cent in </a:t>
            </a:r>
            <a:r>
              <a:rPr lang="en-US" sz="2800" dirty="0" smtClean="0">
                <a:latin typeface="Times New Roman" pitchFamily="18" charset="0"/>
                <a:cs typeface="Times New Roman" pitchFamily="18" charset="0"/>
              </a:rPr>
              <a:t>March 2014. Headline inflation stood at 4.0 per cent for the third month-running</a:t>
            </a: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marL="342900" indent="-342900" algn="just">
              <a:buFont typeface="Wingdings" pitchFamily="2" charset="2"/>
              <a:buChar char="q"/>
            </a:pP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initial assumption that the impact on the CPI of the supply shock to food on account of adverse climatic conditions in January and February 2014 would gradually fade and market conditions returning back to normal around September has turned out to be incorrect. </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endParaRPr lang="en-US" dirty="0"/>
          </a:p>
          <a:p>
            <a:endParaRPr lang="en-GB" dirty="0"/>
          </a:p>
        </p:txBody>
      </p:sp>
    </p:spTree>
    <p:extLst>
      <p:ext uri="{BB962C8B-B14F-4D97-AF65-F5344CB8AC3E}">
        <p14:creationId xmlns:p14="http://schemas.microsoft.com/office/powerpoint/2010/main" val="678471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7620000" cy="952500"/>
          </a:xfrm>
        </p:spPr>
        <p:txBody>
          <a:bodyPr/>
          <a:lstStyle/>
          <a:p>
            <a:pPr algn="ctr"/>
            <a:r>
              <a:rPr lang="en-US" b="1" dirty="0" smtClean="0">
                <a:solidFill>
                  <a:srgbClr val="C00000"/>
                </a:solidFill>
              </a:rPr>
              <a:t>Summary BOP II </a:t>
            </a:r>
            <a:endParaRPr lang="en-US" b="1"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4919514"/>
              </p:ext>
            </p:extLst>
          </p:nvPr>
        </p:nvGraphicFramePr>
        <p:xfrm>
          <a:off x="0" y="914393"/>
          <a:ext cx="9144000" cy="5638807"/>
        </p:xfrm>
        <a:graphic>
          <a:graphicData uri="http://schemas.openxmlformats.org/drawingml/2006/table">
            <a:tbl>
              <a:tblPr/>
              <a:tblGrid>
                <a:gridCol w="4893970"/>
                <a:gridCol w="1055078"/>
                <a:gridCol w="1055078"/>
                <a:gridCol w="1069937"/>
                <a:gridCol w="1069937"/>
              </a:tblGrid>
              <a:tr h="753329">
                <a:tc>
                  <a:txBody>
                    <a:bodyPr/>
                    <a:lstStyle/>
                    <a:p>
                      <a:pPr algn="l" fontAlgn="b"/>
                      <a:r>
                        <a:rPr lang="en-US" sz="1600" b="0" i="1" u="none" strike="noStrike" dirty="0" err="1">
                          <a:effectLst/>
                          <a:latin typeface="Arial Narrow" pitchFamily="34" charset="0"/>
                        </a:rPr>
                        <a:t>Rs</a:t>
                      </a:r>
                      <a:r>
                        <a:rPr lang="en-US" sz="1600" b="0" i="1" u="none" strike="noStrike" dirty="0">
                          <a:effectLst/>
                          <a:latin typeface="Arial Narrow" pitchFamily="34" charset="0"/>
                        </a:rPr>
                        <a:t> million</a:t>
                      </a:r>
                    </a:p>
                  </a:txBody>
                  <a:tcPr marL="8149" marR="8149" marT="81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dirty="0" smtClean="0">
                          <a:effectLst/>
                          <a:latin typeface="Arial Narrow" pitchFamily="34" charset="0"/>
                        </a:rPr>
                        <a:t>Q1-2011</a:t>
                      </a:r>
                      <a:endParaRPr lang="en-US" sz="16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dirty="0" smtClean="0">
                          <a:effectLst/>
                          <a:latin typeface="Arial Narrow" pitchFamily="34" charset="0"/>
                        </a:rPr>
                        <a:t>Q1-2012</a:t>
                      </a:r>
                      <a:endParaRPr lang="en-US" sz="16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1" i="0" u="none" strike="noStrike" dirty="0" smtClean="0">
                          <a:effectLst/>
                          <a:latin typeface="Arial Narrow" pitchFamily="34" charset="0"/>
                        </a:rPr>
                        <a:t>Q1-2013</a:t>
                      </a:r>
                      <a:endParaRPr lang="en-US" sz="16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kern="1200" dirty="0" smtClean="0">
                        <a:solidFill>
                          <a:schemeClr val="tx1"/>
                        </a:solidFill>
                        <a:effectLst/>
                        <a:latin typeface="Arial Narrow" pitchFamily="34"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chemeClr val="tx1"/>
                          </a:solidFill>
                          <a:effectLst/>
                          <a:latin typeface="Arial Narrow" pitchFamily="34" charset="0"/>
                          <a:ea typeface="+mn-ea"/>
                          <a:cs typeface="+mn-cs"/>
                        </a:rPr>
                        <a:t>Q1-2014</a:t>
                      </a:r>
                    </a:p>
                    <a:p>
                      <a:pPr algn="ctr" fontAlgn="ctr"/>
                      <a:endParaRPr lang="en-US" sz="16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72165">
                <a:tc>
                  <a:txBody>
                    <a:bodyPr/>
                    <a:lstStyle/>
                    <a:p>
                      <a:pPr algn="l" fontAlgn="ctr"/>
                      <a:r>
                        <a:rPr lang="en-US" sz="1600" b="1" i="0" u="none" strike="noStrike" dirty="0">
                          <a:effectLst/>
                          <a:latin typeface="Arial Narrow" pitchFamily="34" charset="0"/>
                        </a:rPr>
                        <a:t>Capital &amp; Financial Account</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4,472</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a:effectLst/>
                          <a:latin typeface="Arial Narrow" pitchFamily="34" charset="0"/>
                        </a:rPr>
                        <a:t>-</a:t>
                      </a:r>
                      <a:r>
                        <a:rPr lang="en-US" sz="1700" b="1" i="0" u="none" strike="noStrike" dirty="0" smtClean="0">
                          <a:effectLst/>
                          <a:latin typeface="Arial Narrow" pitchFamily="34" charset="0"/>
                        </a:rPr>
                        <a:t>9,827</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8,233</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7,646</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1" i="0" u="none" strike="noStrike">
                          <a:effectLst/>
                          <a:latin typeface="Arial Narrow" pitchFamily="34" charset="0"/>
                        </a:rPr>
                        <a:t>Direct investment, net (Including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1,282</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53,795</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15,194</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6,508</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1" i="0" u="none" strike="noStrike">
                          <a:solidFill>
                            <a:srgbClr val="0070C0"/>
                          </a:solidFill>
                          <a:effectLst/>
                          <a:latin typeface="Arial Narrow" pitchFamily="34" charset="0"/>
                        </a:rPr>
                        <a:t>Direct investment, net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1,799</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1,787</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1,586</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1,508</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dirty="0">
                          <a:solidFill>
                            <a:srgbClr val="0070C0"/>
                          </a:solidFill>
                          <a:effectLst/>
                          <a:latin typeface="Arial Narrow" pitchFamily="34" charset="0"/>
                        </a:rPr>
                        <a:t>          Abroad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-1,069</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a:solidFill>
                            <a:srgbClr val="0070C0"/>
                          </a:solidFill>
                          <a:effectLst/>
                          <a:latin typeface="Arial Narrow" pitchFamily="34" charset="0"/>
                        </a:rPr>
                        <a:t>-</a:t>
                      </a:r>
                      <a:r>
                        <a:rPr lang="en-US" sz="1700" b="0" i="1" u="none" strike="noStrike" dirty="0" smtClean="0">
                          <a:solidFill>
                            <a:srgbClr val="0070C0"/>
                          </a:solidFill>
                          <a:effectLst/>
                          <a:latin typeface="Arial Narrow" pitchFamily="34" charset="0"/>
                        </a:rPr>
                        <a:t>1,346</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-612</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-75</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In Mauritius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2,868</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3,133</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2,198</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1,583</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0" u="none" strike="noStrike">
                          <a:effectLst/>
                          <a:latin typeface="Arial Narrow" pitchFamily="34" charset="0"/>
                        </a:rPr>
                        <a:t>Portfolio investment, net  (Including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52,303</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9,549</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18,573</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10,561</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0" u="none" strike="noStrike">
                          <a:solidFill>
                            <a:srgbClr val="0070C0"/>
                          </a:solidFill>
                          <a:effectLst/>
                          <a:latin typeface="Arial Narrow" pitchFamily="34" charset="0"/>
                        </a:rPr>
                        <a:t>Portfolio investment, net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-1,244</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-547</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1,813</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1,061</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dirty="0">
                          <a:solidFill>
                            <a:srgbClr val="0070C0"/>
                          </a:solidFill>
                          <a:effectLst/>
                          <a:latin typeface="Arial Narrow" pitchFamily="34" charset="0"/>
                        </a:rPr>
                        <a:t>        Equity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-1,226</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-607</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1,988</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882</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Debt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-18</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60</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-175</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179</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1" i="0" u="none" strike="noStrike">
                          <a:effectLst/>
                          <a:latin typeface="Arial Narrow" pitchFamily="34" charset="0"/>
                        </a:rPr>
                        <a:t>Other investment, net (Including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-47,307</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-74,744</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-20,523</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-3,313</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0" u="none" strike="noStrike">
                          <a:solidFill>
                            <a:srgbClr val="0070C0"/>
                          </a:solidFill>
                          <a:effectLst/>
                          <a:latin typeface="Arial Narrow" pitchFamily="34" charset="0"/>
                        </a:rPr>
                        <a:t>Other investment, net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-6,841</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-33,879</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14,022</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1" i="0" u="none" strike="noStrike" dirty="0" smtClean="0">
                          <a:solidFill>
                            <a:srgbClr val="0070C0"/>
                          </a:solidFill>
                          <a:effectLst/>
                          <a:latin typeface="Arial Narrow" pitchFamily="34" charset="0"/>
                        </a:rPr>
                        <a:t>34,887</a:t>
                      </a:r>
                      <a:endParaRPr lang="en-US" sz="1700" b="1" i="0"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General Government</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3,723</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76</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922</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1,767</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Monetary Authorities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a:solidFill>
                            <a:srgbClr val="0070C0"/>
                          </a:solidFill>
                          <a:effectLst/>
                          <a:latin typeface="Arial Narrow" pitchFamily="34" charset="0"/>
                        </a:rPr>
                        <a:t>0</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a:solidFill>
                            <a:srgbClr val="0070C0"/>
                          </a:solidFill>
                          <a:effectLst/>
                          <a:latin typeface="Arial Narrow" pitchFamily="34" charset="0"/>
                        </a:rPr>
                        <a:t>0</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a:solidFill>
                            <a:srgbClr val="0070C0"/>
                          </a:solidFill>
                          <a:effectLst/>
                          <a:latin typeface="Arial Narrow" pitchFamily="34" charset="0"/>
                        </a:rPr>
                        <a:t>0</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0</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Banks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-12,221</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-33,729</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11,521</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30,933</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39986">
                <a:tc>
                  <a:txBody>
                    <a:bodyPr/>
                    <a:lstStyle/>
                    <a:p>
                      <a:pPr algn="l" fontAlgn="ctr"/>
                      <a:r>
                        <a:rPr lang="en-US" sz="1600" b="0" i="1" u="none" strike="noStrike" dirty="0">
                          <a:solidFill>
                            <a:srgbClr val="0070C0"/>
                          </a:solidFill>
                          <a:effectLst/>
                          <a:latin typeface="Arial Narrow" pitchFamily="34" charset="0"/>
                        </a:rPr>
                        <a:t>   Other Sectors: Long-term (Excluding GBC1s)</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390</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-1,187</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-613</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-732</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72165">
                <a:tc>
                  <a:txBody>
                    <a:bodyPr/>
                    <a:lstStyle/>
                    <a:p>
                      <a:pPr algn="l" fontAlgn="ctr"/>
                      <a:r>
                        <a:rPr lang="en-US" sz="1600" b="0" i="1" u="none" strike="noStrike">
                          <a:solidFill>
                            <a:srgbClr val="0070C0"/>
                          </a:solidFill>
                          <a:effectLst/>
                          <a:latin typeface="Arial Narrow" pitchFamily="34" charset="0"/>
                        </a:rPr>
                        <a:t>   Other Sectors: Short-term</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1,267</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961</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2,192</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sz="1700" b="0" i="1" u="none" strike="noStrike" dirty="0" smtClean="0">
                          <a:solidFill>
                            <a:srgbClr val="0070C0"/>
                          </a:solidFill>
                          <a:effectLst/>
                          <a:latin typeface="Arial Narrow" pitchFamily="34" charset="0"/>
                        </a:rPr>
                        <a:t>2,919</a:t>
                      </a:r>
                      <a:endParaRPr lang="en-US" sz="1700" b="0" i="1" u="none" strike="noStrike" dirty="0">
                        <a:solidFill>
                          <a:srgbClr val="0070C0"/>
                        </a:solidFill>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63017">
                <a:tc>
                  <a:txBody>
                    <a:bodyPr/>
                    <a:lstStyle/>
                    <a:p>
                      <a:pPr algn="l" fontAlgn="ctr"/>
                      <a:r>
                        <a:rPr lang="en-US" sz="1800" b="1" i="0" u="none" strike="noStrike">
                          <a:effectLst/>
                          <a:latin typeface="Arial Narrow" pitchFamily="34" charset="0"/>
                        </a:rPr>
                        <a:t>Balance of payments Surplus (-)/ Deficit (+)</a:t>
                      </a: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700" b="1" i="0" u="none" strike="noStrike" dirty="0">
                          <a:effectLst/>
                          <a:latin typeface="Arial Narrow" pitchFamily="34" charset="0"/>
                        </a:rPr>
                        <a:t>-</a:t>
                      </a:r>
                      <a:r>
                        <a:rPr lang="en-US" sz="1700" b="1" i="0" u="none" strike="noStrike" dirty="0" smtClean="0">
                          <a:effectLst/>
                          <a:latin typeface="Arial Narrow" pitchFamily="34" charset="0"/>
                        </a:rPr>
                        <a:t>1,797</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1,614</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-5,004</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700" b="1" i="0" u="none" strike="noStrike" dirty="0" smtClean="0">
                          <a:effectLst/>
                          <a:latin typeface="Arial Narrow" pitchFamily="34" charset="0"/>
                        </a:rPr>
                        <a:t>-6,090</a:t>
                      </a:r>
                      <a:endParaRPr lang="en-US" sz="1700" b="1" i="0" u="none" strike="noStrike" dirty="0">
                        <a:effectLst/>
                        <a:latin typeface="Arial Narrow" pitchFamily="34" charset="0"/>
                      </a:endParaRPr>
                    </a:p>
                  </a:txBody>
                  <a:tcPr marL="8149" marR="8149" marT="8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41170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lnSpc>
                <a:spcPct val="100000"/>
              </a:lnSpc>
              <a:spcBef>
                <a:spcPts val="0"/>
              </a:spcBef>
            </a:pPr>
            <a:r>
              <a:rPr lang="en-US" sz="4000" b="1" dirty="0">
                <a:solidFill>
                  <a:srgbClr val="C00000"/>
                </a:solidFill>
                <a:ea typeface="+mn-ea"/>
                <a:cs typeface="+mn-cs"/>
              </a:rPr>
              <a:t>Net Invisibles </a:t>
            </a:r>
            <a:r>
              <a:rPr lang="en-US" sz="4000" b="1" dirty="0" smtClean="0">
                <a:solidFill>
                  <a:srgbClr val="C00000"/>
                </a:solidFill>
                <a:ea typeface="+mn-ea"/>
                <a:cs typeface="+mn-cs"/>
              </a:rPr>
              <a:t>  </a:t>
            </a:r>
            <a:endParaRPr lang="en-US" dirty="0">
              <a:solidFill>
                <a:srgbClr val="C00000"/>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55711"/>
            <a:ext cx="9144000" cy="556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2019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lnSpc>
                <a:spcPct val="100000"/>
              </a:lnSpc>
              <a:spcBef>
                <a:spcPts val="0"/>
              </a:spcBef>
            </a:pPr>
            <a:r>
              <a:rPr lang="en-US" sz="4000" b="1" dirty="0">
                <a:solidFill>
                  <a:srgbClr val="C00000"/>
                </a:solidFill>
                <a:ea typeface="+mn-ea"/>
                <a:cs typeface="+mn-cs"/>
              </a:rPr>
              <a:t>Reserves Adequacy </a:t>
            </a:r>
            <a:endParaRPr lang="en-GB" sz="4000" b="1" dirty="0">
              <a:solidFill>
                <a:srgbClr val="C00000"/>
              </a:solidFill>
              <a:ea typeface="+mn-ea"/>
              <a:cs typeface="+mn-cs"/>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144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9991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CC6600"/>
                </a:solidFill>
              </a:rPr>
              <a:t/>
            </a:r>
            <a:br>
              <a:rPr lang="en-US" sz="3600" b="1" dirty="0" smtClean="0">
                <a:solidFill>
                  <a:srgbClr val="CC6600"/>
                </a:solidFill>
              </a:rPr>
            </a:br>
            <a:r>
              <a:rPr lang="en-US" sz="3600" b="1" dirty="0">
                <a:solidFill>
                  <a:srgbClr val="CC6600"/>
                </a:solidFill>
              </a:rPr>
              <a:t/>
            </a:r>
            <a:br>
              <a:rPr lang="en-US" sz="3600" b="1" dirty="0">
                <a:solidFill>
                  <a:srgbClr val="CC6600"/>
                </a:solidFill>
              </a:rPr>
            </a:br>
            <a:r>
              <a:rPr lang="en-GB" sz="4000" dirty="0"/>
              <a:t/>
            </a:r>
            <a:br>
              <a:rPr lang="en-GB" sz="4000" dirty="0"/>
            </a:br>
            <a:endParaRPr lang="en-US" dirty="0"/>
          </a:p>
        </p:txBody>
      </p:sp>
      <p:sp>
        <p:nvSpPr>
          <p:cNvPr id="3" name="Rectangle 2"/>
          <p:cNvSpPr/>
          <p:nvPr/>
        </p:nvSpPr>
        <p:spPr>
          <a:xfrm>
            <a:off x="3154785" y="3013502"/>
            <a:ext cx="2834429" cy="830997"/>
          </a:xfrm>
          <a:prstGeom prst="rect">
            <a:avLst/>
          </a:prstGeom>
        </p:spPr>
        <p:txBody>
          <a:bodyPr wrap="none">
            <a:spAutoFit/>
          </a:bodyPr>
          <a:lstStyle/>
          <a:p>
            <a:pPr lvl="0" algn="ctr">
              <a:spcBef>
                <a:spcPct val="20000"/>
              </a:spcBef>
            </a:pPr>
            <a:r>
              <a:rPr lang="en-US" sz="4800" dirty="0">
                <a:solidFill>
                  <a:srgbClr val="C00000"/>
                </a:solidFill>
                <a:latin typeface="Times New Roman" pitchFamily="18" charset="0"/>
                <a:cs typeface="Times New Roman" pitchFamily="18" charset="0"/>
              </a:rPr>
              <a:t>Thank you</a:t>
            </a:r>
            <a:endParaRPr lang="en-GB"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6653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CC6600"/>
                </a:solidFill>
              </a:rPr>
              <a:t>               </a:t>
            </a:r>
            <a:r>
              <a:rPr lang="en-GB" b="1" dirty="0" smtClean="0">
                <a:solidFill>
                  <a:srgbClr val="C00000"/>
                </a:solidFill>
              </a:rPr>
              <a:t>Inflation Highlights -II </a:t>
            </a:r>
            <a:endParaRPr lang="en-GB" b="1" dirty="0">
              <a:solidFill>
                <a:srgbClr val="C00000"/>
              </a:solidFill>
            </a:endParaRPr>
          </a:p>
        </p:txBody>
      </p:sp>
      <p:sp>
        <p:nvSpPr>
          <p:cNvPr id="3" name="Rectangle 2"/>
          <p:cNvSpPr/>
          <p:nvPr/>
        </p:nvSpPr>
        <p:spPr>
          <a:xfrm>
            <a:off x="152400" y="1054249"/>
            <a:ext cx="8839200" cy="6401753"/>
          </a:xfrm>
          <a:prstGeom prst="rect">
            <a:avLst/>
          </a:prstGeom>
        </p:spPr>
        <p:txBody>
          <a:bodyPr wrap="square">
            <a:spAutoFit/>
          </a:bodyPr>
          <a:lstStyle/>
          <a:p>
            <a:pPr marL="342900" indent="-342900">
              <a:buFont typeface="Wingdings" pitchFamily="2" charset="2"/>
              <a:buChar char="q"/>
            </a:pPr>
            <a:r>
              <a:rPr lang="en-US" sz="2800" dirty="0">
                <a:latin typeface="Times New Roman" pitchFamily="18" charset="0"/>
                <a:cs typeface="Times New Roman" pitchFamily="18" charset="0"/>
              </a:rPr>
              <a:t>In fact supply conditions have normalized much </a:t>
            </a:r>
            <a:r>
              <a:rPr lang="en-US" sz="2800" dirty="0" smtClean="0">
                <a:latin typeface="Times New Roman" pitchFamily="18" charset="0"/>
                <a:cs typeface="Times New Roman" pitchFamily="18" charset="0"/>
              </a:rPr>
              <a:t>faster and </a:t>
            </a:r>
            <a:r>
              <a:rPr lang="en-US" sz="2800" dirty="0">
                <a:latin typeface="Times New Roman" pitchFamily="18" charset="0"/>
                <a:cs typeface="Times New Roman" pitchFamily="18" charset="0"/>
              </a:rPr>
              <a:t>by June 2014, the impact of the temporary shock had died out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pPr marL="342900" indent="-342900">
              <a:buFont typeface="Wingdings" pitchFamily="2" charset="2"/>
              <a:buChar char="q"/>
            </a:pPr>
            <a:r>
              <a:rPr lang="en-US" sz="2800" dirty="0" smtClean="0">
                <a:latin typeface="Times New Roman" pitchFamily="18" charset="0"/>
                <a:cs typeface="Times New Roman" pitchFamily="18" charset="0"/>
              </a:rPr>
              <a:t>On the basis of current trends and barring any other shocks, it has become less likely that inflation would reach levels forecast in February and April 2014</a:t>
            </a:r>
          </a:p>
          <a:p>
            <a:pPr marL="342900" indent="-342900">
              <a:buFont typeface="Wingdings" pitchFamily="2" charset="2"/>
              <a:buChar char="q"/>
            </a:pPr>
            <a:endParaRPr lang="en-US" sz="2800" dirty="0">
              <a:latin typeface="Times New Roman" pitchFamily="18" charset="0"/>
              <a:cs typeface="Times New Roman" pitchFamily="18" charset="0"/>
            </a:endParaRPr>
          </a:p>
          <a:p>
            <a:pPr marL="342900" indent="-342900">
              <a:buFont typeface="Wingdings" pitchFamily="2" charset="2"/>
              <a:buChar char="q"/>
            </a:pPr>
            <a:r>
              <a:rPr lang="en-US" sz="2800" dirty="0" smtClean="0">
                <a:latin typeface="Times New Roman" pitchFamily="18" charset="0"/>
                <a:cs typeface="Times New Roman" pitchFamily="18" charset="0"/>
              </a:rPr>
              <a:t>The falling inflation in recent months  is likely to be explained by tame global commodity prices, stable rupee exchange rates and weak domestic demand conditions mirrored by downward revisions in the growth forecasts</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703509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C6600"/>
                </a:solidFill>
              </a:rPr>
              <a:t> </a:t>
            </a:r>
            <a:r>
              <a:rPr lang="en-US" b="1" dirty="0" smtClean="0">
                <a:solidFill>
                  <a:srgbClr val="C00000"/>
                </a:solidFill>
              </a:rPr>
              <a:t>CPI Developments I</a:t>
            </a:r>
            <a:endParaRPr lang="en-US"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1080322"/>
              </p:ext>
            </p:extLst>
          </p:nvPr>
        </p:nvGraphicFramePr>
        <p:xfrm>
          <a:off x="152400" y="1066800"/>
          <a:ext cx="8763000" cy="5457825"/>
        </p:xfrm>
        <a:graphic>
          <a:graphicData uri="http://schemas.openxmlformats.org/drawingml/2006/table">
            <a:tbl>
              <a:tblPr>
                <a:tableStyleId>{5C22544A-7EE6-4342-B048-85BDC9FD1C3A}</a:tableStyleId>
              </a:tblPr>
              <a:tblGrid>
                <a:gridCol w="3575128"/>
                <a:gridCol w="830996"/>
                <a:gridCol w="830996"/>
                <a:gridCol w="830996"/>
                <a:gridCol w="917119"/>
                <a:gridCol w="1777765"/>
              </a:tblGrid>
              <a:tr h="762000">
                <a:tc>
                  <a:txBody>
                    <a:bodyPr/>
                    <a:lstStyle/>
                    <a:p>
                      <a:pPr algn="ctr" fontAlgn="ctr"/>
                      <a:r>
                        <a:rPr lang="en-US" sz="2000" b="1" u="none" strike="noStrike" dirty="0">
                          <a:effectLst/>
                        </a:rPr>
                        <a:t>Consumer Price Index</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Mar-14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Apr-14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May-14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Jun-14</a:t>
                      </a:r>
                      <a:endParaRPr lang="en-US" sz="2000" b="1" i="0" u="none" strike="noStrike" dirty="0">
                        <a:effectLst/>
                        <a:latin typeface="Times New Roman"/>
                      </a:endParaRPr>
                    </a:p>
                  </a:txBody>
                  <a:tcPr marL="9525" marR="9525" marT="9525" marB="0" anchor="ctr"/>
                </a:tc>
                <a:tc>
                  <a:txBody>
                    <a:bodyPr/>
                    <a:lstStyle/>
                    <a:p>
                      <a:pPr algn="ctr" fontAlgn="ctr"/>
                      <a:r>
                        <a:rPr lang="en-US" sz="2000" b="1" i="0" u="none" strike="noStrike" dirty="0" smtClean="0">
                          <a:effectLst/>
                          <a:latin typeface="Times New Roman"/>
                        </a:rPr>
                        <a:t>Cumulative </a:t>
                      </a:r>
                      <a:r>
                        <a:rPr lang="en-US" sz="2000" b="1" i="0" u="none" strike="noStrike" dirty="0" err="1" smtClean="0">
                          <a:effectLst/>
                          <a:latin typeface="Times New Roman"/>
                        </a:rPr>
                        <a:t>Chg</a:t>
                      </a:r>
                      <a:r>
                        <a:rPr lang="en-US" sz="2000" b="1" i="0" u="none" strike="noStrike" dirty="0" smtClean="0">
                          <a:effectLst/>
                          <a:latin typeface="Times New Roman"/>
                        </a:rPr>
                        <a:t> since Mar</a:t>
                      </a:r>
                      <a:endParaRPr lang="en-US" sz="2000" b="1" i="0" u="none" strike="noStrike" dirty="0">
                        <a:effectLst/>
                        <a:latin typeface="Times New Roman"/>
                      </a:endParaRPr>
                    </a:p>
                  </a:txBody>
                  <a:tcPr marL="9525" marR="9525" marT="9525" marB="0" anchor="ctr"/>
                </a:tc>
              </a:tr>
              <a:tr h="306866">
                <a:tc>
                  <a:txBody>
                    <a:bodyPr/>
                    <a:lstStyle/>
                    <a:p>
                      <a:pPr algn="l" fontAlgn="ctr"/>
                      <a:r>
                        <a:rPr lang="en-US" sz="2000" u="none" strike="noStrike" dirty="0">
                          <a:effectLst/>
                        </a:rPr>
                        <a:t>Food &amp; Non Alcoholic Beverages</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111.3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111.0</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107.4</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108.1</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-3.2</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u="none" strike="noStrike" dirty="0">
                          <a:effectLst/>
                        </a:rPr>
                        <a:t>Alcoholic Beverages &amp; Tobacco</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effectLst/>
                        </a:rPr>
                        <a:t>116.6</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a:effectLst/>
                        </a:rPr>
                        <a:t>116.3</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116.4</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116.3</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Times New Roman"/>
                        </a:rPr>
                        <a:t>-0.3</a:t>
                      </a:r>
                      <a:endParaRPr lang="en-US" sz="2000" b="0" i="0" u="none" strike="noStrike" dirty="0">
                        <a:solidFill>
                          <a:schemeClr val="tx1"/>
                        </a:solidFill>
                        <a:effectLst/>
                        <a:latin typeface="Times New Roman"/>
                      </a:endParaRPr>
                    </a:p>
                  </a:txBody>
                  <a:tcPr marL="9525" marR="9525" marT="9525" marB="0" anchor="ctr"/>
                </a:tc>
              </a:tr>
              <a:tr h="306866">
                <a:tc>
                  <a:txBody>
                    <a:bodyPr/>
                    <a:lstStyle/>
                    <a:p>
                      <a:pPr algn="l" fontAlgn="ctr"/>
                      <a:r>
                        <a:rPr lang="en-US" sz="2000" u="none" strike="noStrike" dirty="0">
                          <a:effectLst/>
                        </a:rPr>
                        <a:t>Clothing &amp; Footwear</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109.0</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109.6</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110.3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109.5</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0.5</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u="none" strike="noStrike" dirty="0">
                          <a:effectLst/>
                        </a:rPr>
                        <a:t>Housing, Water, Electricity, Gas </a:t>
                      </a:r>
                      <a:r>
                        <a:rPr lang="en-US" sz="2000" u="none" strike="noStrike" dirty="0" smtClean="0">
                          <a:effectLst/>
                        </a:rPr>
                        <a:t>&amp;..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101.3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101.3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101.4</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101.3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0.0</a:t>
                      </a:r>
                      <a:endParaRPr lang="en-US" sz="2000" b="0" i="0" u="none" strike="noStrike" dirty="0">
                        <a:solidFill>
                          <a:srgbClr val="C00000"/>
                        </a:solidFill>
                        <a:effectLst/>
                        <a:latin typeface="Times New Roman"/>
                      </a:endParaRPr>
                    </a:p>
                  </a:txBody>
                  <a:tcPr marL="9525" marR="9525" marT="9525" marB="0" anchor="ctr"/>
                </a:tc>
              </a:tr>
              <a:tr h="902001">
                <a:tc>
                  <a:txBody>
                    <a:bodyPr/>
                    <a:lstStyle/>
                    <a:p>
                      <a:pPr algn="l" fontAlgn="ctr"/>
                      <a:r>
                        <a:rPr lang="en-US" sz="2000" u="none" strike="noStrike" dirty="0">
                          <a:effectLst/>
                        </a:rPr>
                        <a:t>Furnishings, Household Equipment &amp; Routine Household Equipment</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effectLst/>
                        </a:rPr>
                        <a:t>102.8</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102.9</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102.9</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102.7</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Times New Roman"/>
                        </a:rPr>
                        <a:t>-0.1</a:t>
                      </a:r>
                      <a:endParaRPr lang="en-US" sz="2000" b="0" i="0" u="none" strike="noStrike" dirty="0">
                        <a:solidFill>
                          <a:schemeClr val="tx1"/>
                        </a:solidFill>
                        <a:effectLst/>
                        <a:latin typeface="Times New Roman"/>
                      </a:endParaRPr>
                    </a:p>
                  </a:txBody>
                  <a:tcPr marL="9525" marR="9525" marT="9525" marB="0" anchor="ctr"/>
                </a:tc>
              </a:tr>
              <a:tr h="306866">
                <a:tc>
                  <a:txBody>
                    <a:bodyPr/>
                    <a:lstStyle/>
                    <a:p>
                      <a:pPr algn="l" fontAlgn="ctr"/>
                      <a:r>
                        <a:rPr lang="en-US" sz="2000" u="none" strike="noStrike" dirty="0">
                          <a:effectLst/>
                        </a:rPr>
                        <a:t>Health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108.4</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108.8</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108.8</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108.8</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0.4</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u="none" strike="noStrike" dirty="0">
                          <a:effectLst/>
                        </a:rPr>
                        <a:t>Transport</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effectLst/>
                        </a:rPr>
                        <a:t>105.9</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105.9</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105.8</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105.3</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Times New Roman"/>
                        </a:rPr>
                        <a:t>-0.6</a:t>
                      </a:r>
                      <a:endParaRPr lang="en-US" sz="2000" b="0" i="0" u="none" strike="noStrike" dirty="0">
                        <a:solidFill>
                          <a:schemeClr val="tx1"/>
                        </a:solidFill>
                        <a:effectLst/>
                        <a:latin typeface="Times New Roman"/>
                      </a:endParaRPr>
                    </a:p>
                  </a:txBody>
                  <a:tcPr marL="9525" marR="9525" marT="9525" marB="0" anchor="ctr"/>
                </a:tc>
              </a:tr>
              <a:tr h="306866">
                <a:tc>
                  <a:txBody>
                    <a:bodyPr/>
                    <a:lstStyle/>
                    <a:p>
                      <a:pPr algn="l" fontAlgn="ctr"/>
                      <a:r>
                        <a:rPr lang="en-US" sz="2000" u="none" strike="noStrike" dirty="0">
                          <a:effectLst/>
                        </a:rPr>
                        <a:t>Communication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effectLst/>
                        </a:rPr>
                        <a:t>99.9</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effectLst/>
                          <a:latin typeface="+mn-lt"/>
                        </a:rPr>
                        <a:t>99.9</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99.8</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99.8</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Times New Roman"/>
                        </a:rPr>
                        <a:t>-0.1</a:t>
                      </a:r>
                      <a:endParaRPr lang="en-US" sz="2000" b="0" i="0" u="none" strike="noStrike" dirty="0">
                        <a:solidFill>
                          <a:schemeClr val="tx1"/>
                        </a:solidFill>
                        <a:effectLst/>
                        <a:latin typeface="Times New Roman"/>
                      </a:endParaRPr>
                    </a:p>
                  </a:txBody>
                  <a:tcPr marL="9525" marR="9525" marT="9525" marB="0" anchor="ctr"/>
                </a:tc>
              </a:tr>
              <a:tr h="306866">
                <a:tc>
                  <a:txBody>
                    <a:bodyPr/>
                    <a:lstStyle/>
                    <a:p>
                      <a:pPr algn="l" fontAlgn="ctr"/>
                      <a:r>
                        <a:rPr lang="en-US" sz="2000" u="none" strike="noStrike" dirty="0">
                          <a:effectLst/>
                        </a:rPr>
                        <a:t>Recreation &amp; Culture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effectLst/>
                        </a:rPr>
                        <a:t>104.8</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106.2</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106.2</a:t>
                      </a:r>
                      <a:endParaRPr lang="en-US" sz="2000" b="0" i="0" u="none" strike="noStrike" dirty="0">
                        <a:effectLst/>
                        <a:latin typeface="Times New Roman"/>
                      </a:endParaRPr>
                    </a:p>
                  </a:txBody>
                  <a:tcPr marL="9525" marR="9525" marT="9525" marB="0" anchor="ctr"/>
                </a:tc>
                <a:tc>
                  <a:txBody>
                    <a:bodyPr/>
                    <a:lstStyle/>
                    <a:p>
                      <a:pPr algn="ctr" fontAlgn="ctr"/>
                      <a:r>
                        <a:rPr lang="en-US" sz="2000" u="none" strike="noStrike" dirty="0" smtClean="0">
                          <a:effectLst/>
                        </a:rPr>
                        <a:t>105.8</a:t>
                      </a:r>
                      <a:endParaRPr lang="en-US" sz="2000" b="0" i="0" u="none" strike="noStrike" dirty="0">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Times New Roman"/>
                        </a:rPr>
                        <a:t>1.0</a:t>
                      </a:r>
                      <a:endParaRPr lang="en-US" sz="2000" b="0" i="0" u="none" strike="noStrike" dirty="0">
                        <a:solidFill>
                          <a:schemeClr val="tx1"/>
                        </a:solidFill>
                        <a:effectLst/>
                        <a:latin typeface="Times New Roman"/>
                      </a:endParaRPr>
                    </a:p>
                  </a:txBody>
                  <a:tcPr marL="9525" marR="9525" marT="9525" marB="0" anchor="ctr"/>
                </a:tc>
              </a:tr>
              <a:tr h="306866">
                <a:tc>
                  <a:txBody>
                    <a:bodyPr/>
                    <a:lstStyle/>
                    <a:p>
                      <a:pPr algn="l" fontAlgn="ctr"/>
                      <a:r>
                        <a:rPr lang="en-US" sz="2000" u="none" strike="noStrike" dirty="0">
                          <a:effectLst/>
                        </a:rPr>
                        <a:t>Education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103.3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103.3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103.3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103.3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0.0</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u="none" strike="noStrike" dirty="0">
                          <a:effectLst/>
                        </a:rPr>
                        <a:t>Restaurants &amp; Hotels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111.3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111.0</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111.2</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111.6</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0.3</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u="none" strike="noStrike" dirty="0">
                          <a:effectLst/>
                        </a:rPr>
                        <a:t>Misc. Goods &amp; Services </a:t>
                      </a:r>
                      <a:endParaRPr lang="en-US" sz="2000" b="0" i="1" u="none" strike="noStrike" dirty="0">
                        <a:solidFill>
                          <a:srgbClr val="000000"/>
                        </a:solidFill>
                        <a:effectLst/>
                        <a:latin typeface="Times New Roman"/>
                      </a:endParaRPr>
                    </a:p>
                  </a:txBody>
                  <a:tcPr marL="9525" marR="9525" marT="9525" marB="0" anchor="ctr"/>
                </a:tc>
                <a:tc>
                  <a:txBody>
                    <a:bodyPr/>
                    <a:lstStyle/>
                    <a:p>
                      <a:pPr algn="ctr" fontAlgn="ctr"/>
                      <a:r>
                        <a:rPr lang="en-US" sz="2000" u="none" strike="noStrike" dirty="0">
                          <a:solidFill>
                            <a:srgbClr val="C00000"/>
                          </a:solidFill>
                          <a:effectLst/>
                        </a:rPr>
                        <a:t>104.7</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105.0</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104.9</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u="none" strike="noStrike" dirty="0" smtClean="0">
                          <a:solidFill>
                            <a:srgbClr val="C00000"/>
                          </a:solidFill>
                          <a:effectLst/>
                        </a:rPr>
                        <a:t>105.3</a:t>
                      </a:r>
                      <a:endParaRPr lang="en-US" sz="2000" b="1" i="0" u="none" strike="noStrike" dirty="0">
                        <a:solidFill>
                          <a:srgbClr val="C00000"/>
                        </a:solidFill>
                        <a:effectLst/>
                        <a:latin typeface="Times New Roman"/>
                      </a:endParaRPr>
                    </a:p>
                  </a:txBody>
                  <a:tcPr marL="9525" marR="9525" marT="9525" marB="0" anchor="ctr"/>
                </a:tc>
                <a:tc>
                  <a:txBody>
                    <a:bodyPr/>
                    <a:lstStyle/>
                    <a:p>
                      <a:pPr algn="ctr" fontAlgn="ctr"/>
                      <a:r>
                        <a:rPr lang="en-US" sz="2000" b="0" i="0" u="none" strike="noStrike" dirty="0" smtClean="0">
                          <a:solidFill>
                            <a:srgbClr val="C00000"/>
                          </a:solidFill>
                          <a:effectLst/>
                          <a:latin typeface="Times New Roman"/>
                        </a:rPr>
                        <a:t>0.6</a:t>
                      </a:r>
                      <a:endParaRPr lang="en-US" sz="2000" b="0" i="0" u="none" strike="noStrike" dirty="0">
                        <a:solidFill>
                          <a:srgbClr val="C00000"/>
                        </a:solidFill>
                        <a:effectLst/>
                        <a:latin typeface="Times New Roman"/>
                      </a:endParaRPr>
                    </a:p>
                  </a:txBody>
                  <a:tcPr marL="9525" marR="9525" marT="9525" marB="0" anchor="ctr"/>
                </a:tc>
              </a:tr>
              <a:tr h="306866">
                <a:tc>
                  <a:txBody>
                    <a:bodyPr/>
                    <a:lstStyle/>
                    <a:p>
                      <a:pPr algn="l" fontAlgn="ctr"/>
                      <a:r>
                        <a:rPr lang="en-US" sz="2000" b="1" u="none" strike="noStrike" dirty="0">
                          <a:effectLst/>
                        </a:rPr>
                        <a:t>Overall</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a:effectLst/>
                        </a:rPr>
                        <a:t>107.7</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107.7</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106.8</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106.8</a:t>
                      </a:r>
                      <a:endParaRPr lang="en-US" sz="2000" b="1" i="0" u="none" strike="noStrike" dirty="0">
                        <a:effectLst/>
                        <a:latin typeface="Times New Roman"/>
                      </a:endParaRPr>
                    </a:p>
                  </a:txBody>
                  <a:tcPr marL="9525" marR="9525" marT="9525" marB="0" anchor="ctr"/>
                </a:tc>
                <a:tc>
                  <a:txBody>
                    <a:bodyPr/>
                    <a:lstStyle/>
                    <a:p>
                      <a:pPr algn="ctr" fontAlgn="ctr"/>
                      <a:endParaRPr lang="en-US" sz="2000" b="1" i="0" u="none" strike="noStrike" dirty="0">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1544366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rPr>
              <a:t>CPI Developments II</a:t>
            </a:r>
            <a:endParaRPr lang="en-US" b="1"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2182157"/>
              </p:ext>
            </p:extLst>
          </p:nvPr>
        </p:nvGraphicFramePr>
        <p:xfrm>
          <a:off x="152400" y="990600"/>
          <a:ext cx="8609513" cy="5988269"/>
        </p:xfrm>
        <a:graphic>
          <a:graphicData uri="http://schemas.openxmlformats.org/drawingml/2006/table">
            <a:tbl>
              <a:tblPr>
                <a:tableStyleId>{5C22544A-7EE6-4342-B048-85BDC9FD1C3A}</a:tableStyleId>
              </a:tblPr>
              <a:tblGrid>
                <a:gridCol w="3504113"/>
                <a:gridCol w="914400"/>
                <a:gridCol w="795913"/>
                <a:gridCol w="734013"/>
                <a:gridCol w="793309"/>
                <a:gridCol w="877165"/>
                <a:gridCol w="990600"/>
              </a:tblGrid>
              <a:tr h="740547">
                <a:tc gridSpan="5">
                  <a:txBody>
                    <a:bodyPr/>
                    <a:lstStyle/>
                    <a:p>
                      <a:pPr algn="ctr" fontAlgn="ctr"/>
                      <a:r>
                        <a:rPr lang="en-US" sz="2400" b="1" u="none" strike="noStrike" dirty="0">
                          <a:effectLst/>
                          <a:latin typeface="Arial" pitchFamily="34" charset="0"/>
                          <a:cs typeface="Arial" pitchFamily="34" charset="0"/>
                        </a:rPr>
                        <a:t>Consumer Price Index</a:t>
                      </a:r>
                      <a:endParaRPr lang="en-US" sz="2400" b="1" i="0" u="none" strike="noStrike" dirty="0">
                        <a:effectLst/>
                        <a:latin typeface="Arial" pitchFamily="34" charset="0"/>
                        <a:cs typeface="Arial" pitchFamily="34" charset="0"/>
                      </a:endParaRPr>
                    </a:p>
                  </a:txBody>
                  <a:tcPr marL="8210" marR="8210" marT="821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1600" b="1" u="none" strike="noStrike" dirty="0">
                          <a:effectLst/>
                          <a:latin typeface="Arial" pitchFamily="34" charset="0"/>
                          <a:cs typeface="Arial" pitchFamily="34" charset="0"/>
                        </a:rPr>
                        <a:t>Weighted Contribution to inflation %</a:t>
                      </a:r>
                      <a:endParaRPr lang="en-US" sz="1600" b="1" i="0" u="none" strike="noStrike" dirty="0">
                        <a:solidFill>
                          <a:srgbClr val="000000"/>
                        </a:solidFill>
                        <a:effectLst/>
                        <a:latin typeface="Arial" pitchFamily="34" charset="0"/>
                        <a:cs typeface="Arial" pitchFamily="34" charset="0"/>
                      </a:endParaRPr>
                    </a:p>
                  </a:txBody>
                  <a:tcPr marL="8210" marR="8210" marT="8210" marB="0" anchor="ctr"/>
                </a:tc>
                <a:tc hMerge="1">
                  <a:txBody>
                    <a:bodyPr/>
                    <a:lstStyle/>
                    <a:p>
                      <a:endParaRPr lang="en-US"/>
                    </a:p>
                  </a:txBody>
                  <a:tcPr/>
                </a:tc>
              </a:tr>
              <a:tr h="557465">
                <a:tc>
                  <a:txBody>
                    <a:bodyPr/>
                    <a:lstStyle/>
                    <a:p>
                      <a:pPr algn="l" fontAlgn="ctr"/>
                      <a:r>
                        <a:rPr lang="en-US" sz="1800" u="none" strike="noStrike" dirty="0">
                          <a:effectLst/>
                          <a:latin typeface="Times New Roman" pitchFamily="18" charset="0"/>
                          <a:cs typeface="Times New Roman" pitchFamily="18" charset="0"/>
                        </a:rPr>
                        <a:t>DIVISIONS</a:t>
                      </a:r>
                      <a:endParaRPr lang="en-US" sz="1800" b="1"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l" fontAlgn="ctr"/>
                      <a:r>
                        <a:rPr lang="en-US" sz="1800" b="1" u="none" strike="noStrike" dirty="0">
                          <a:effectLst/>
                          <a:latin typeface="Times New Roman" pitchFamily="18" charset="0"/>
                          <a:cs typeface="Times New Roman" pitchFamily="18" charset="0"/>
                        </a:rPr>
                        <a:t>Weights </a:t>
                      </a:r>
                      <a:endParaRPr lang="en-US" sz="1800" b="1" i="0" u="none" strike="noStrike" dirty="0">
                        <a:effectLst/>
                        <a:latin typeface="Times New Roman" pitchFamily="18" charset="0"/>
                        <a:cs typeface="Times New Roman" pitchFamily="18" charset="0"/>
                      </a:endParaRPr>
                    </a:p>
                  </a:txBody>
                  <a:tcPr marL="8210" marR="8210" marT="8210" marB="0" anchor="ctr"/>
                </a:tc>
                <a:tc>
                  <a:txBody>
                    <a:bodyPr/>
                    <a:lstStyle/>
                    <a:p>
                      <a:pPr algn="l" fontAlgn="ctr"/>
                      <a:r>
                        <a:rPr lang="en-US" sz="1800" b="1" u="none" strike="noStrike" dirty="0" smtClean="0">
                          <a:effectLst/>
                          <a:latin typeface="Times New Roman" pitchFamily="18" charset="0"/>
                          <a:cs typeface="Times New Roman" pitchFamily="18" charset="0"/>
                        </a:rPr>
                        <a:t>Jun-13</a:t>
                      </a:r>
                      <a:endParaRPr lang="en-US" sz="1800" b="1"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l" fontAlgn="ctr"/>
                      <a:r>
                        <a:rPr lang="en-US" sz="1760" b="1" u="none" strike="noStrike" dirty="0" smtClean="0">
                          <a:effectLst/>
                          <a:latin typeface="Times New Roman" pitchFamily="18" charset="0"/>
                          <a:cs typeface="Times New Roman" pitchFamily="18" charset="0"/>
                        </a:rPr>
                        <a:t>Mar-14</a:t>
                      </a:r>
                    </a:p>
                  </a:txBody>
                  <a:tcPr marL="8210" marR="8210" marT="8210" marB="0" anchor="ctr"/>
                </a:tc>
                <a:tc>
                  <a:txBody>
                    <a:bodyPr/>
                    <a:lstStyle/>
                    <a:p>
                      <a:pPr algn="l" fontAlgn="ctr"/>
                      <a:r>
                        <a:rPr lang="en-US" sz="1800" b="1" u="none" strike="noStrike" dirty="0" smtClean="0">
                          <a:effectLst/>
                          <a:latin typeface="Times New Roman" pitchFamily="18" charset="0"/>
                          <a:cs typeface="Times New Roman" pitchFamily="18" charset="0"/>
                        </a:rPr>
                        <a:t>Jun-14</a:t>
                      </a:r>
                      <a:endParaRPr lang="en-US" sz="1800" b="1"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b="1" u="none" strike="noStrike" kern="1200" dirty="0" smtClean="0">
                          <a:solidFill>
                            <a:schemeClr val="dk1"/>
                          </a:solidFill>
                          <a:effectLst/>
                          <a:latin typeface="Times New Roman" pitchFamily="18" charset="0"/>
                          <a:ea typeface="+mn-ea"/>
                          <a:cs typeface="Times New Roman" pitchFamily="18" charset="0"/>
                        </a:rPr>
                        <a:t>Mar-14 </a:t>
                      </a:r>
                      <a:r>
                        <a:rPr lang="en-US" sz="1800" b="1" u="none" strike="noStrike" kern="1200" dirty="0">
                          <a:solidFill>
                            <a:schemeClr val="dk1"/>
                          </a:solidFill>
                          <a:effectLst/>
                          <a:latin typeface="Times New Roman" pitchFamily="18" charset="0"/>
                          <a:ea typeface="+mn-ea"/>
                          <a:cs typeface="Times New Roman" pitchFamily="18" charset="0"/>
                        </a:rPr>
                        <a:t>to </a:t>
                      </a:r>
                      <a:endParaRPr lang="en-US" sz="1800" b="1" u="none" strike="noStrike" kern="1200" dirty="0" smtClean="0">
                        <a:solidFill>
                          <a:schemeClr val="dk1"/>
                        </a:solidFill>
                        <a:effectLst/>
                        <a:latin typeface="Times New Roman" pitchFamily="18" charset="0"/>
                        <a:ea typeface="+mn-ea"/>
                        <a:cs typeface="Times New Roman" pitchFamily="18" charset="0"/>
                      </a:endParaRPr>
                    </a:p>
                    <a:p>
                      <a:pPr algn="ctr" fontAlgn="ctr"/>
                      <a:r>
                        <a:rPr lang="en-US" sz="1800" b="1" u="none" strike="noStrike" kern="1200" dirty="0" smtClean="0">
                          <a:solidFill>
                            <a:schemeClr val="dk1"/>
                          </a:solidFill>
                          <a:effectLst/>
                          <a:latin typeface="Times New Roman" pitchFamily="18" charset="0"/>
                          <a:ea typeface="+mn-ea"/>
                          <a:cs typeface="Times New Roman" pitchFamily="18" charset="0"/>
                        </a:rPr>
                        <a:t>Jun-14  </a:t>
                      </a:r>
                      <a:endParaRPr lang="en-US" sz="1800" b="1" u="none" strike="noStrike" kern="1200" dirty="0">
                        <a:solidFill>
                          <a:schemeClr val="dk1"/>
                        </a:solidFill>
                        <a:effectLst/>
                        <a:latin typeface="Times New Roman" pitchFamily="18" charset="0"/>
                        <a:ea typeface="+mn-ea"/>
                        <a:cs typeface="Times New Roman" pitchFamily="18" charset="0"/>
                      </a:endParaRPr>
                    </a:p>
                  </a:txBody>
                  <a:tcPr marL="8210" marR="8210" marT="8210" marB="0" anchor="ctr"/>
                </a:tc>
                <a:tc>
                  <a:txBody>
                    <a:bodyPr/>
                    <a:lstStyle/>
                    <a:p>
                      <a:pPr algn="ctr" fontAlgn="ctr"/>
                      <a:r>
                        <a:rPr lang="en-US" sz="1800" b="1" u="none" strike="noStrike" dirty="0" smtClean="0">
                          <a:effectLst/>
                          <a:latin typeface="Times New Roman" pitchFamily="18" charset="0"/>
                          <a:cs typeface="Times New Roman" pitchFamily="18" charset="0"/>
                        </a:rPr>
                        <a:t>Jun-13 </a:t>
                      </a:r>
                    </a:p>
                    <a:p>
                      <a:pPr algn="ctr" fontAlgn="ctr"/>
                      <a:r>
                        <a:rPr lang="en-US" sz="1800" b="1" u="none" strike="noStrike" dirty="0" smtClean="0">
                          <a:effectLst/>
                          <a:latin typeface="Times New Roman" pitchFamily="18" charset="0"/>
                          <a:cs typeface="Times New Roman" pitchFamily="18" charset="0"/>
                        </a:rPr>
                        <a:t>to </a:t>
                      </a:r>
                    </a:p>
                    <a:p>
                      <a:pPr algn="ctr" fontAlgn="ctr"/>
                      <a:r>
                        <a:rPr lang="en-US" sz="1800" b="1" u="none" strike="noStrike" dirty="0" smtClean="0">
                          <a:effectLst/>
                          <a:latin typeface="Times New Roman" pitchFamily="18" charset="0"/>
                          <a:cs typeface="Times New Roman" pitchFamily="18" charset="0"/>
                        </a:rPr>
                        <a:t>Jun-14  </a:t>
                      </a:r>
                      <a:endParaRPr lang="en-US" sz="1800" b="1" i="0" u="none" strike="noStrike" dirty="0">
                        <a:solidFill>
                          <a:srgbClr val="000000"/>
                        </a:solidFill>
                        <a:effectLst/>
                        <a:latin typeface="Times New Roman" pitchFamily="18" charset="0"/>
                        <a:cs typeface="Times New Roman" pitchFamily="18" charset="0"/>
                      </a:endParaRPr>
                    </a:p>
                  </a:txBody>
                  <a:tcPr marL="8210" marR="8210" marT="8210" marB="0" anchor="ctr"/>
                </a:tc>
              </a:tr>
              <a:tr h="282842">
                <a:tc>
                  <a:txBody>
                    <a:bodyPr/>
                    <a:lstStyle/>
                    <a:p>
                      <a:pPr algn="l" fontAlgn="ctr"/>
                      <a:r>
                        <a:rPr lang="en-US" sz="1800" u="none" strike="noStrike" dirty="0">
                          <a:effectLst/>
                          <a:latin typeface="Times New Roman" pitchFamily="18" charset="0"/>
                          <a:cs typeface="Times New Roman" pitchFamily="18" charset="0"/>
                        </a:rPr>
                        <a:t>Food &amp; Non Alcoholic Beverages</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273</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103.9</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111.3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108.1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1" u="none" strike="noStrike" kern="1200" dirty="0" smtClean="0">
                          <a:solidFill>
                            <a:schemeClr val="dk1"/>
                          </a:solidFill>
                          <a:effectLst/>
                          <a:latin typeface="Times New Roman" pitchFamily="18" charset="0"/>
                          <a:ea typeface="+mn-ea"/>
                          <a:cs typeface="Times New Roman" pitchFamily="18" charset="0"/>
                        </a:rPr>
                        <a:t>-0.8</a:t>
                      </a:r>
                      <a:endParaRPr lang="en-GB" sz="1800" b="1"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1" u="none" strike="noStrike" kern="1200" dirty="0" smtClean="0">
                          <a:solidFill>
                            <a:schemeClr val="dk1"/>
                          </a:solidFill>
                          <a:effectLst/>
                          <a:latin typeface="Times New Roman" pitchFamily="18" charset="0"/>
                          <a:ea typeface="+mn-ea"/>
                          <a:cs typeface="Times New Roman" pitchFamily="18" charset="0"/>
                        </a:rPr>
                        <a:t>1.1</a:t>
                      </a:r>
                      <a:endParaRPr lang="en-GB" sz="1800" b="1"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i="1" u="none" strike="noStrike" dirty="0">
                          <a:solidFill>
                            <a:srgbClr val="0070C0"/>
                          </a:solidFill>
                          <a:effectLst/>
                          <a:latin typeface="Times New Roman" pitchFamily="18" charset="0"/>
                          <a:cs typeface="Times New Roman" pitchFamily="18" charset="0"/>
                        </a:rPr>
                        <a:t>                   Fresh Vegetables</a:t>
                      </a:r>
                      <a:endParaRPr lang="en-US" sz="1800" b="0" i="1" u="none" strike="noStrike" dirty="0">
                        <a:solidFill>
                          <a:srgbClr val="0070C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i="1" u="none" strike="noStrike" dirty="0">
                          <a:solidFill>
                            <a:srgbClr val="0070C0"/>
                          </a:solidFill>
                          <a:effectLst/>
                          <a:latin typeface="Times New Roman" pitchFamily="18" charset="0"/>
                          <a:cs typeface="Times New Roman" pitchFamily="18" charset="0"/>
                        </a:rPr>
                        <a:t>39</a:t>
                      </a:r>
                      <a:endParaRPr lang="en-US" sz="1800" b="0" i="1" u="none" strike="noStrike" dirty="0">
                        <a:solidFill>
                          <a:srgbClr val="0070C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i="1" u="none" strike="noStrike" kern="1200" dirty="0" smtClean="0">
                          <a:solidFill>
                            <a:schemeClr val="accent1">
                              <a:lumMod val="75000"/>
                            </a:schemeClr>
                          </a:solidFill>
                          <a:effectLst/>
                          <a:latin typeface="Times New Roman" pitchFamily="18" charset="0"/>
                          <a:ea typeface="+mn-ea"/>
                          <a:cs typeface="Times New Roman" pitchFamily="18" charset="0"/>
                        </a:rPr>
                        <a:t>109.3</a:t>
                      </a:r>
                      <a:endParaRPr lang="en-GB" sz="1800" b="0" i="1" u="none" strike="noStrike" kern="1200" dirty="0">
                        <a:solidFill>
                          <a:schemeClr val="accent1">
                            <a:lumMod val="75000"/>
                          </a:schemeClr>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i="1" u="none" strike="noStrike" kern="1200" dirty="0">
                          <a:solidFill>
                            <a:schemeClr val="accent1">
                              <a:lumMod val="75000"/>
                            </a:schemeClr>
                          </a:solidFill>
                          <a:effectLst/>
                          <a:latin typeface="Times New Roman" pitchFamily="18" charset="0"/>
                          <a:ea typeface="+mn-ea"/>
                          <a:cs typeface="Times New Roman" pitchFamily="18" charset="0"/>
                        </a:rPr>
                        <a:t>147.3</a:t>
                      </a:r>
                      <a:endParaRPr lang="en-GB" sz="1800" b="0" i="1" u="none" strike="noStrike" kern="1200" dirty="0">
                        <a:solidFill>
                          <a:schemeClr val="accent1">
                            <a:lumMod val="75000"/>
                          </a:schemeClr>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i="1" u="none" strike="noStrike" kern="1200" dirty="0" smtClean="0">
                          <a:solidFill>
                            <a:schemeClr val="accent1">
                              <a:lumMod val="75000"/>
                            </a:schemeClr>
                          </a:solidFill>
                          <a:effectLst/>
                          <a:latin typeface="Times New Roman" pitchFamily="18" charset="0"/>
                          <a:ea typeface="+mn-ea"/>
                          <a:cs typeface="Times New Roman" pitchFamily="18" charset="0"/>
                        </a:rPr>
                        <a:t>115.0</a:t>
                      </a:r>
                      <a:endParaRPr lang="en-GB" sz="1800" b="0" i="1" u="none" strike="noStrike" kern="1200" dirty="0">
                        <a:solidFill>
                          <a:schemeClr val="accent1">
                            <a:lumMod val="75000"/>
                          </a:schemeClr>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i="1" u="none" strike="noStrike" kern="1200" dirty="0" smtClean="0">
                          <a:solidFill>
                            <a:schemeClr val="accent1">
                              <a:lumMod val="75000"/>
                            </a:schemeClr>
                          </a:solidFill>
                          <a:effectLst/>
                          <a:latin typeface="Times New Roman" pitchFamily="18" charset="0"/>
                          <a:ea typeface="+mn-ea"/>
                          <a:cs typeface="Times New Roman" pitchFamily="18" charset="0"/>
                        </a:rPr>
                        <a:t>-0.9</a:t>
                      </a:r>
                      <a:endParaRPr lang="en-GB" sz="1800" b="0" i="1" u="none" strike="noStrike" kern="1200" dirty="0">
                        <a:solidFill>
                          <a:schemeClr val="accent1">
                            <a:lumMod val="75000"/>
                          </a:schemeClr>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1" i="1" u="none" strike="noStrike" kern="1200" dirty="0" smtClean="0">
                          <a:solidFill>
                            <a:schemeClr val="accent1">
                              <a:lumMod val="75000"/>
                            </a:schemeClr>
                          </a:solidFill>
                          <a:effectLst/>
                          <a:latin typeface="Times New Roman" pitchFamily="18" charset="0"/>
                          <a:ea typeface="+mn-ea"/>
                          <a:cs typeface="Times New Roman" pitchFamily="18" charset="0"/>
                        </a:rPr>
                        <a:t>0.2</a:t>
                      </a:r>
                      <a:endParaRPr lang="en-GB" sz="1800" b="1" i="1" u="none" strike="noStrike" kern="1200" dirty="0">
                        <a:solidFill>
                          <a:schemeClr val="accent1">
                            <a:lumMod val="75000"/>
                          </a:schemeClr>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b"/>
                      <a:r>
                        <a:rPr lang="en-US" sz="1800" u="none" strike="noStrike" dirty="0">
                          <a:effectLst/>
                          <a:latin typeface="Times New Roman" pitchFamily="18" charset="0"/>
                          <a:cs typeface="Times New Roman" pitchFamily="18" charset="0"/>
                        </a:rPr>
                        <a:t>Alcoholic Beverages &amp; Tobacco</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b"/>
                      <a:r>
                        <a:rPr lang="en-US" sz="1800" u="none" strike="noStrike" dirty="0">
                          <a:effectLst/>
                          <a:latin typeface="Times New Roman" pitchFamily="18" charset="0"/>
                          <a:cs typeface="Times New Roman" pitchFamily="18" charset="0"/>
                        </a:rPr>
                        <a:t>96</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109.9</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116.6</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116.3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0.6</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Clothing &amp; Footwear</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45</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102.7</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109.0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109.5</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Housing, Water, Electricity, Gas </a:t>
                      </a:r>
                      <a:r>
                        <a:rPr lang="en-US" sz="1800" u="none" strike="noStrike" dirty="0" smtClean="0">
                          <a:effectLst/>
                          <a:latin typeface="Times New Roman" pitchFamily="18" charset="0"/>
                          <a:cs typeface="Times New Roman" pitchFamily="18" charset="0"/>
                        </a:rPr>
                        <a:t>&amp;</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120</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100.3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101.3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101.3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Furnishings, Household </a:t>
                      </a:r>
                      <a:r>
                        <a:rPr lang="en-US" sz="1800" u="none" strike="noStrike" dirty="0" smtClean="0">
                          <a:effectLst/>
                          <a:latin typeface="Times New Roman" pitchFamily="18" charset="0"/>
                          <a:cs typeface="Times New Roman" pitchFamily="18" charset="0"/>
                        </a:rPr>
                        <a:t>Equipment</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smtClean="0">
                          <a:effectLst/>
                          <a:latin typeface="Times New Roman" pitchFamily="18" charset="0"/>
                          <a:cs typeface="Times New Roman" pitchFamily="18" charset="0"/>
                        </a:rPr>
                        <a:t>61</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102.6</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102.8</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102.7</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Health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40</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103.9</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108.4</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108.8</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0.2</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Transport</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151</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103.1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105.9</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105.3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Communication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39</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100.1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99.9</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99.8</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Recreation &amp; Culture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44</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99.2</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104.8</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105.8</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Education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45</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101.7</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103.3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103.3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Restaurants &amp; Hotels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45</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106.4</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111.3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111.6</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0.2</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u="none" strike="noStrike" dirty="0">
                          <a:effectLst/>
                          <a:latin typeface="Times New Roman" pitchFamily="18" charset="0"/>
                          <a:cs typeface="Times New Roman" pitchFamily="18" charset="0"/>
                        </a:rPr>
                        <a:t>Misc. Goods &amp; Services </a:t>
                      </a:r>
                      <a:endParaRPr lang="en-US" sz="1800" b="0" i="1"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algn="ctr" fontAlgn="ctr"/>
                      <a:r>
                        <a:rPr lang="en-US" sz="1800" u="none" strike="noStrike" dirty="0">
                          <a:effectLst/>
                          <a:latin typeface="Times New Roman" pitchFamily="18" charset="0"/>
                          <a:cs typeface="Times New Roman" pitchFamily="18" charset="0"/>
                        </a:rPr>
                        <a:t>41</a:t>
                      </a:r>
                      <a:endParaRPr lang="en-US" sz="1800" b="0" i="0" u="none" strike="noStrike" dirty="0">
                        <a:solidFill>
                          <a:srgbClr val="000000"/>
                        </a:solidFill>
                        <a:effectLst/>
                        <a:latin typeface="Times New Roman" pitchFamily="18" charset="0"/>
                        <a:cs typeface="Times New Roman" pitchFamily="18" charset="0"/>
                      </a:endParaRPr>
                    </a:p>
                  </a:txBody>
                  <a:tcPr marL="8210" marR="8210" marT="821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102.4</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104.7</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105.3</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a:solidFill>
                            <a:schemeClr val="dk1"/>
                          </a:solidFill>
                          <a:effectLst/>
                          <a:latin typeface="Times New Roman" pitchFamily="18" charset="0"/>
                          <a:ea typeface="+mn-ea"/>
                          <a:cs typeface="Times New Roman" pitchFamily="18" charset="0"/>
                        </a:rPr>
                        <a:t>0.0</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0" u="none" strike="noStrike" kern="1200" dirty="0" smtClean="0">
                          <a:solidFill>
                            <a:schemeClr val="dk1"/>
                          </a:solidFill>
                          <a:effectLst/>
                          <a:latin typeface="Times New Roman" pitchFamily="18" charset="0"/>
                          <a:ea typeface="+mn-ea"/>
                          <a:cs typeface="Times New Roman" pitchFamily="18" charset="0"/>
                        </a:rPr>
                        <a:t>0.1</a:t>
                      </a:r>
                      <a:endParaRPr lang="en-GB" sz="1800" b="0"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r h="282842">
                <a:tc>
                  <a:txBody>
                    <a:bodyPr/>
                    <a:lstStyle/>
                    <a:p>
                      <a:pPr algn="l" fontAlgn="ctr"/>
                      <a:r>
                        <a:rPr lang="en-US" sz="1800" b="1" u="none" strike="noStrike" dirty="0">
                          <a:effectLst/>
                          <a:latin typeface="Times New Roman" pitchFamily="18" charset="0"/>
                          <a:cs typeface="Times New Roman" pitchFamily="18" charset="0"/>
                        </a:rPr>
                        <a:t>Overall</a:t>
                      </a:r>
                      <a:endParaRPr lang="en-US" sz="1800" b="1" i="0" u="none" strike="noStrike" dirty="0">
                        <a:effectLst/>
                        <a:latin typeface="Times New Roman" pitchFamily="18" charset="0"/>
                        <a:cs typeface="Times New Roman" pitchFamily="18" charset="0"/>
                      </a:endParaRPr>
                    </a:p>
                  </a:txBody>
                  <a:tcPr marL="8210" marR="8210" marT="8210" marB="0" anchor="ctr"/>
                </a:tc>
                <a:tc>
                  <a:txBody>
                    <a:bodyPr/>
                    <a:lstStyle/>
                    <a:p>
                      <a:pPr algn="ctr" fontAlgn="ctr"/>
                      <a:r>
                        <a:rPr lang="en-US" sz="1800" b="1" u="none" strike="noStrike" dirty="0" smtClean="0">
                          <a:effectLst/>
                          <a:latin typeface="Times New Roman" pitchFamily="18" charset="0"/>
                          <a:cs typeface="Times New Roman" pitchFamily="18" charset="0"/>
                        </a:rPr>
                        <a:t>1000</a:t>
                      </a:r>
                      <a:endParaRPr lang="en-US" sz="1800" b="1" i="0" u="none" strike="noStrike" dirty="0">
                        <a:effectLst/>
                        <a:latin typeface="Times New Roman" pitchFamily="18" charset="0"/>
                        <a:cs typeface="Times New Roman" pitchFamily="18" charset="0"/>
                      </a:endParaRPr>
                    </a:p>
                  </a:txBody>
                  <a:tcPr marL="8210" marR="8210" marT="8210" marB="0" anchor="ctr"/>
                </a:tc>
                <a:tc>
                  <a:txBody>
                    <a:bodyPr/>
                    <a:lstStyle/>
                    <a:p>
                      <a:pPr algn="ctr"/>
                      <a:r>
                        <a:rPr lang="en-US" b="1" dirty="0" smtClean="0"/>
                        <a:t>103.4</a:t>
                      </a:r>
                      <a:endParaRPr lang="en-US" b="1" dirty="0"/>
                    </a:p>
                  </a:txBody>
                  <a:tcPr marL="59292" marR="59292" marT="0" marB="0" anchor="ctr"/>
                </a:tc>
                <a:tc>
                  <a:txBody>
                    <a:bodyPr/>
                    <a:lstStyle/>
                    <a:p>
                      <a:pPr algn="ctr"/>
                      <a:r>
                        <a:rPr lang="en-US" b="1" dirty="0" smtClean="0"/>
                        <a:t>107.7</a:t>
                      </a:r>
                      <a:endParaRPr lang="en-US" b="1" dirty="0"/>
                    </a:p>
                  </a:txBody>
                  <a:tcPr marL="59292" marR="59292" marT="0" marB="0" anchor="ctr"/>
                </a:tc>
                <a:tc>
                  <a:txBody>
                    <a:bodyPr/>
                    <a:lstStyle/>
                    <a:p>
                      <a:pPr algn="ctr"/>
                      <a:r>
                        <a:rPr lang="en-US" b="1" dirty="0" smtClean="0"/>
                        <a:t>106.8</a:t>
                      </a:r>
                      <a:endParaRPr lang="en-US" b="1" dirty="0"/>
                    </a:p>
                  </a:txBody>
                  <a:tcPr marL="59292" marR="59292" marT="0" marB="0" anchor="ctr"/>
                </a:tc>
                <a:tc>
                  <a:txBody>
                    <a:bodyPr/>
                    <a:lstStyle/>
                    <a:p>
                      <a:pPr marL="0" algn="ctr" defTabSz="914400" rtl="0" eaLnBrk="1" fontAlgn="b" latinLnBrk="0" hangingPunct="1">
                        <a:lnSpc>
                          <a:spcPct val="115000"/>
                        </a:lnSpc>
                        <a:spcAft>
                          <a:spcPts val="0"/>
                        </a:spcAft>
                      </a:pPr>
                      <a:r>
                        <a:rPr lang="en-US" sz="1800" b="1" u="none" strike="noStrike" kern="1200" dirty="0" smtClean="0">
                          <a:solidFill>
                            <a:schemeClr val="dk1"/>
                          </a:solidFill>
                          <a:effectLst/>
                          <a:latin typeface="Times New Roman" pitchFamily="18" charset="0"/>
                          <a:ea typeface="+mn-ea"/>
                          <a:cs typeface="Times New Roman" pitchFamily="18" charset="0"/>
                        </a:rPr>
                        <a:t>-0.8</a:t>
                      </a:r>
                      <a:endParaRPr lang="en-GB" sz="1800" b="1"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c>
                  <a:txBody>
                    <a:bodyPr/>
                    <a:lstStyle/>
                    <a:p>
                      <a:pPr marL="0" algn="ctr" defTabSz="914400" rtl="0" eaLnBrk="1" fontAlgn="b" latinLnBrk="0" hangingPunct="1">
                        <a:lnSpc>
                          <a:spcPct val="115000"/>
                        </a:lnSpc>
                        <a:spcAft>
                          <a:spcPts val="0"/>
                        </a:spcAft>
                      </a:pPr>
                      <a:r>
                        <a:rPr lang="en-US" sz="1800" b="1" u="none" strike="noStrike" kern="1200" dirty="0" smtClean="0">
                          <a:solidFill>
                            <a:schemeClr val="dk1"/>
                          </a:solidFill>
                          <a:effectLst/>
                          <a:latin typeface="Times New Roman" pitchFamily="18" charset="0"/>
                          <a:ea typeface="+mn-ea"/>
                          <a:cs typeface="Times New Roman" pitchFamily="18" charset="0"/>
                        </a:rPr>
                        <a:t>3.3</a:t>
                      </a:r>
                      <a:endParaRPr lang="en-GB" sz="1800" b="1" u="none" strike="noStrike" kern="1200" dirty="0">
                        <a:solidFill>
                          <a:schemeClr val="dk1"/>
                        </a:solidFill>
                        <a:effectLst/>
                        <a:latin typeface="Times New Roman" pitchFamily="18" charset="0"/>
                        <a:ea typeface="+mn-ea"/>
                        <a:cs typeface="Times New Roman" pitchFamily="18" charset="0"/>
                      </a:endParaRPr>
                    </a:p>
                  </a:txBody>
                  <a:tcPr marL="59292" marR="59292" marT="0" marB="0" anchor="ctr"/>
                </a:tc>
              </a:tr>
            </a:tbl>
          </a:graphicData>
        </a:graphic>
      </p:graphicFrame>
    </p:spTree>
    <p:extLst>
      <p:ext uri="{BB962C8B-B14F-4D97-AF65-F5344CB8AC3E}">
        <p14:creationId xmlns:p14="http://schemas.microsoft.com/office/powerpoint/2010/main" val="373822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066799"/>
          </a:xfrm>
        </p:spPr>
        <p:txBody>
          <a:bodyPr>
            <a:normAutofit/>
          </a:bodyPr>
          <a:lstStyle/>
          <a:p>
            <a:pPr algn="ctr">
              <a:lnSpc>
                <a:spcPct val="60000"/>
              </a:lnSpc>
            </a:pPr>
            <a:r>
              <a:rPr lang="en-US" b="1" dirty="0" smtClean="0">
                <a:solidFill>
                  <a:srgbClr val="CC6600"/>
                </a:solidFill>
              </a:rPr>
              <a:t> </a:t>
            </a:r>
            <a:r>
              <a:rPr lang="en-US" b="1" dirty="0" smtClean="0">
                <a:solidFill>
                  <a:srgbClr val="C00000"/>
                </a:solidFill>
              </a:rPr>
              <a:t>CPI Developments III</a:t>
            </a:r>
            <a:br>
              <a:rPr lang="en-US" b="1" dirty="0" smtClean="0">
                <a:solidFill>
                  <a:srgbClr val="C00000"/>
                </a:solidFill>
              </a:rPr>
            </a:br>
            <a:r>
              <a:rPr lang="en-US" sz="3100" b="1" i="1" dirty="0" smtClean="0">
                <a:solidFill>
                  <a:srgbClr val="C00000"/>
                </a:solidFill>
                <a:latin typeface="Times New Roman" pitchFamily="18" charset="0"/>
                <a:cs typeface="Times New Roman" pitchFamily="18" charset="0"/>
              </a:rPr>
              <a:t>Recomputing CPI without the temporary shock </a:t>
            </a:r>
            <a:endParaRPr lang="en-US" sz="3100" b="1" i="1" dirty="0">
              <a:solidFill>
                <a:srgbClr val="C00000"/>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26956254"/>
              </p:ext>
            </p:extLst>
          </p:nvPr>
        </p:nvGraphicFramePr>
        <p:xfrm>
          <a:off x="228600" y="1142999"/>
          <a:ext cx="8686800" cy="5384750"/>
        </p:xfrm>
        <a:graphic>
          <a:graphicData uri="http://schemas.openxmlformats.org/drawingml/2006/table">
            <a:tbl>
              <a:tblPr>
                <a:tableStyleId>{5C22544A-7EE6-4342-B048-85BDC9FD1C3A}</a:tableStyleId>
              </a:tblPr>
              <a:tblGrid>
                <a:gridCol w="4297680"/>
                <a:gridCol w="1097280"/>
                <a:gridCol w="1097280"/>
                <a:gridCol w="1097280"/>
                <a:gridCol w="1097280"/>
              </a:tblGrid>
              <a:tr h="788167">
                <a:tc>
                  <a:txBody>
                    <a:bodyPr/>
                    <a:lstStyle/>
                    <a:p>
                      <a:pPr algn="ctr" fontAlgn="ctr"/>
                      <a:r>
                        <a:rPr lang="en-US" sz="2000" b="1" u="none" strike="noStrike" dirty="0">
                          <a:effectLst/>
                        </a:rPr>
                        <a:t>Consumer Price Index</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a:effectLst/>
                        </a:rPr>
                        <a:t>Mar-14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Apr-14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May-14</a:t>
                      </a:r>
                      <a:endParaRPr lang="en-US" sz="2000" b="1" i="0" u="none" strike="noStrike" dirty="0">
                        <a:effectLst/>
                        <a:latin typeface="Times New Roman"/>
                      </a:endParaRPr>
                    </a:p>
                  </a:txBody>
                  <a:tcPr marL="9525" marR="9525" marT="9525" marB="0" anchor="ctr"/>
                </a:tc>
                <a:tc>
                  <a:txBody>
                    <a:bodyPr/>
                    <a:lstStyle/>
                    <a:p>
                      <a:pPr algn="ctr" fontAlgn="ctr"/>
                      <a:r>
                        <a:rPr lang="en-US" sz="2000" b="1" u="none" strike="noStrike" dirty="0" smtClean="0">
                          <a:effectLst/>
                        </a:rPr>
                        <a:t>June-14</a:t>
                      </a:r>
                      <a:endParaRPr lang="en-US" sz="2000" b="1" i="0" u="none" strike="noStrike" dirty="0">
                        <a:effectLst/>
                        <a:latin typeface="Times New Roman"/>
                      </a:endParaRPr>
                    </a:p>
                  </a:txBody>
                  <a:tcPr marL="9525" marR="9525" marT="9525" marB="0" anchor="ctr"/>
                </a:tc>
              </a:tr>
              <a:tr h="330174">
                <a:tc>
                  <a:txBody>
                    <a:bodyPr/>
                    <a:lstStyle/>
                    <a:p>
                      <a:pPr algn="l" fontAlgn="ctr"/>
                      <a:r>
                        <a:rPr lang="en-US" sz="2000" u="none" strike="noStrike" dirty="0">
                          <a:effectLst/>
                        </a:rPr>
                        <a:t>Food &amp; Non Alcoholic Beverages</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b="1" i="0" u="none" strike="noStrike" dirty="0" smtClean="0">
                          <a:solidFill>
                            <a:srgbClr val="FF0000"/>
                          </a:solidFill>
                          <a:effectLst/>
                          <a:latin typeface="Times New Roman"/>
                        </a:rPr>
                        <a:t>105.3</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106.3</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106.4</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106.9</a:t>
                      </a:r>
                      <a:endParaRPr lang="en-US" sz="2000" b="1" i="0" u="none" strike="noStrike" dirty="0">
                        <a:solidFill>
                          <a:srgbClr val="FF0000"/>
                        </a:solidFill>
                        <a:effectLst/>
                        <a:latin typeface="Times New Roman"/>
                      </a:endParaRPr>
                    </a:p>
                  </a:txBody>
                  <a:tcPr marL="9525" marR="9525" marT="9525" marB="0" anchor="ctr"/>
                </a:tc>
              </a:tr>
              <a:tr h="330174">
                <a:tc>
                  <a:txBody>
                    <a:bodyPr/>
                    <a:lstStyle/>
                    <a:p>
                      <a:pPr algn="l" fontAlgn="ctr"/>
                      <a:r>
                        <a:rPr lang="en-US" sz="2000" u="none" strike="noStrike" dirty="0">
                          <a:effectLst/>
                        </a:rPr>
                        <a:t>Alcoholic Beverages &amp; Tobacco</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116.6</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116.3</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116.4</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116.3</a:t>
                      </a:r>
                      <a:endParaRPr lang="en-US" sz="2000" b="0"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Clothing &amp; Footwear</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109.0</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109.6</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110.3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109.5</a:t>
                      </a:r>
                      <a:endParaRPr lang="en-US" sz="2000" b="1"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Housing, Water, Electricity, Gas </a:t>
                      </a:r>
                      <a:r>
                        <a:rPr lang="en-US" sz="2000" u="none" strike="noStrike" dirty="0" smtClean="0">
                          <a:effectLst/>
                        </a:rPr>
                        <a:t>&amp;..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101.3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101.3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101.4</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101.3</a:t>
                      </a:r>
                      <a:endParaRPr lang="en-US" sz="2000" b="1" i="0" u="none" strike="noStrike" dirty="0">
                        <a:solidFill>
                          <a:schemeClr val="tx1"/>
                        </a:solidFill>
                        <a:effectLst/>
                        <a:latin typeface="Times New Roman"/>
                      </a:endParaRPr>
                    </a:p>
                  </a:txBody>
                  <a:tcPr marL="9525" marR="9525" marT="9525" marB="0" anchor="ctr"/>
                </a:tc>
              </a:tr>
              <a:tr h="650344">
                <a:tc>
                  <a:txBody>
                    <a:bodyPr/>
                    <a:lstStyle/>
                    <a:p>
                      <a:pPr algn="l" fontAlgn="ctr"/>
                      <a:r>
                        <a:rPr lang="en-US" sz="2000" u="none" strike="noStrike" dirty="0">
                          <a:effectLst/>
                        </a:rPr>
                        <a:t>Furnishings, Household Equipment &amp; Routine Household Equipment</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102.8</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102.9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102.9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102.7</a:t>
                      </a:r>
                      <a:endParaRPr lang="en-US" sz="2000" b="0"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Health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108.4</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108.8</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108.8</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108.8</a:t>
                      </a:r>
                      <a:endParaRPr lang="en-US" sz="2000" b="1"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Transport</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105.9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105.8</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105.3</a:t>
                      </a:r>
                      <a:endParaRPr lang="en-US" sz="2000" b="0"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Communication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99.9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b="0" i="0" u="none" strike="noStrike" dirty="0" smtClean="0">
                          <a:solidFill>
                            <a:schemeClr val="tx1"/>
                          </a:solidFill>
                          <a:effectLst/>
                          <a:latin typeface="+mn-lt"/>
                        </a:rPr>
                        <a:t>99.9</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99.8</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99.8</a:t>
                      </a:r>
                      <a:endParaRPr lang="en-US" sz="2000" b="0"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Recreation &amp; Culture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104.8</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106.2</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106.2</a:t>
                      </a:r>
                      <a:endParaRPr lang="en-US" sz="2000" b="0"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105.8</a:t>
                      </a:r>
                      <a:endParaRPr lang="en-US" sz="2000" b="0"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Education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103.3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103.3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103.3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103.3</a:t>
                      </a:r>
                      <a:endParaRPr lang="en-US" sz="2000" b="1"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Restaurants &amp; Hotels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111.3</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111.0</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a:solidFill>
                            <a:schemeClr val="tx1"/>
                          </a:solidFill>
                          <a:effectLst/>
                        </a:rPr>
                        <a:t>111.2</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111.6</a:t>
                      </a:r>
                      <a:endParaRPr lang="en-US" sz="2000" b="1" i="0" u="none" strike="noStrike" dirty="0">
                        <a:solidFill>
                          <a:schemeClr val="tx1"/>
                        </a:solidFill>
                        <a:effectLst/>
                        <a:latin typeface="Times New Roman"/>
                      </a:endParaRPr>
                    </a:p>
                  </a:txBody>
                  <a:tcPr marL="9525" marR="9525" marT="9525" marB="0" anchor="ctr"/>
                </a:tc>
              </a:tr>
              <a:tr h="330174">
                <a:tc>
                  <a:txBody>
                    <a:bodyPr/>
                    <a:lstStyle/>
                    <a:p>
                      <a:pPr algn="l" fontAlgn="ctr"/>
                      <a:r>
                        <a:rPr lang="en-US" sz="2000" u="none" strike="noStrike" dirty="0">
                          <a:effectLst/>
                        </a:rPr>
                        <a:t>Misc. Goods &amp; Services </a:t>
                      </a:r>
                      <a:endParaRPr lang="en-US" sz="2000" b="0" i="1" u="none" strike="noStrike" dirty="0">
                        <a:solidFill>
                          <a:srgbClr val="000000"/>
                        </a:solidFill>
                        <a:effectLst/>
                        <a:latin typeface="Times New Roman"/>
                      </a:endParaRPr>
                    </a:p>
                  </a:txBody>
                  <a:tcPr marL="9525" marR="9525" marT="9525" marB="0" anchor="ctr"/>
                </a:tc>
                <a:tc>
                  <a:txBody>
                    <a:bodyPr/>
                    <a:lstStyle/>
                    <a:p>
                      <a:pPr algn="r" fontAlgn="ctr"/>
                      <a:r>
                        <a:rPr lang="en-US" sz="2000" u="none" strike="noStrike" dirty="0">
                          <a:solidFill>
                            <a:schemeClr val="tx1"/>
                          </a:solidFill>
                          <a:effectLst/>
                        </a:rPr>
                        <a:t>104.7</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105.0</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104.9</a:t>
                      </a:r>
                      <a:endParaRPr lang="en-US" sz="2000" b="1" i="0" u="none" strike="noStrike" dirty="0">
                        <a:solidFill>
                          <a:schemeClr val="tx1"/>
                        </a:solidFill>
                        <a:effectLst/>
                        <a:latin typeface="Times New Roman"/>
                      </a:endParaRPr>
                    </a:p>
                  </a:txBody>
                  <a:tcPr marL="9525" marR="9525" marT="9525" marB="0" anchor="ctr"/>
                </a:tc>
                <a:tc>
                  <a:txBody>
                    <a:bodyPr/>
                    <a:lstStyle/>
                    <a:p>
                      <a:pPr algn="ctr" fontAlgn="ctr"/>
                      <a:r>
                        <a:rPr lang="en-US" sz="2000" u="none" strike="noStrike" dirty="0" smtClean="0">
                          <a:solidFill>
                            <a:schemeClr val="tx1"/>
                          </a:solidFill>
                          <a:effectLst/>
                        </a:rPr>
                        <a:t>105.3</a:t>
                      </a:r>
                      <a:endParaRPr lang="en-US" sz="2000" b="1" i="0" u="none" strike="noStrike" dirty="0">
                        <a:solidFill>
                          <a:schemeClr val="tx1"/>
                        </a:solidFill>
                        <a:effectLst/>
                        <a:latin typeface="Times New Roman"/>
                      </a:endParaRPr>
                    </a:p>
                  </a:txBody>
                  <a:tcPr marL="9525" marR="9525" marT="9525" marB="0" anchor="ctr"/>
                </a:tc>
              </a:tr>
              <a:tr h="305666">
                <a:tc>
                  <a:txBody>
                    <a:bodyPr/>
                    <a:lstStyle/>
                    <a:p>
                      <a:pPr algn="l" fontAlgn="ctr"/>
                      <a:r>
                        <a:rPr lang="en-US" sz="2000" b="1" u="none" strike="noStrike" dirty="0">
                          <a:effectLst/>
                        </a:rPr>
                        <a:t>Overall</a:t>
                      </a:r>
                      <a:endParaRPr lang="en-US" sz="2000" b="1" i="0" u="none" strike="noStrike" dirty="0">
                        <a:effectLst/>
                        <a:latin typeface="Times New Roman"/>
                      </a:endParaRPr>
                    </a:p>
                  </a:txBody>
                  <a:tcPr marL="9525" marR="9525" marT="9525" marB="0" anchor="ctr"/>
                </a:tc>
                <a:tc>
                  <a:txBody>
                    <a:bodyPr/>
                    <a:lstStyle/>
                    <a:p>
                      <a:pPr algn="r" fontAlgn="ctr"/>
                      <a:r>
                        <a:rPr lang="en-US" sz="2000" b="1" u="none" strike="noStrike" dirty="0" smtClean="0">
                          <a:solidFill>
                            <a:srgbClr val="FF0000"/>
                          </a:solidFill>
                          <a:effectLst/>
                        </a:rPr>
                        <a:t>106.1</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106.4</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106.5</a:t>
                      </a:r>
                      <a:endParaRPr lang="en-US" sz="2000" b="1" i="0" u="none" strike="noStrike" dirty="0">
                        <a:solidFill>
                          <a:srgbClr val="FF0000"/>
                        </a:solidFill>
                        <a:effectLst/>
                        <a:latin typeface="Times New Roman"/>
                      </a:endParaRPr>
                    </a:p>
                  </a:txBody>
                  <a:tcPr marL="9525" marR="9525" marT="9525" marB="0" anchor="ctr"/>
                </a:tc>
                <a:tc>
                  <a:txBody>
                    <a:bodyPr/>
                    <a:lstStyle/>
                    <a:p>
                      <a:pPr algn="ctr" fontAlgn="ctr"/>
                      <a:r>
                        <a:rPr lang="en-US" sz="2000" b="1" i="0" u="none" strike="noStrike" dirty="0" smtClean="0">
                          <a:solidFill>
                            <a:srgbClr val="FF0000"/>
                          </a:solidFill>
                          <a:effectLst/>
                          <a:latin typeface="Times New Roman"/>
                        </a:rPr>
                        <a:t>106.5</a:t>
                      </a:r>
                      <a:endParaRPr lang="en-US" sz="2000" b="1" i="0" u="none" strike="noStrike" dirty="0">
                        <a:solidFill>
                          <a:srgbClr val="FF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2882646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90600"/>
          </a:xfrm>
        </p:spPr>
        <p:txBody>
          <a:bodyPr>
            <a:normAutofit/>
          </a:bodyPr>
          <a:lstStyle/>
          <a:p>
            <a:pPr algn="ctr"/>
            <a:r>
              <a:rPr lang="en-US" b="1" dirty="0" smtClean="0">
                <a:solidFill>
                  <a:srgbClr val="C00000"/>
                </a:solidFill>
              </a:rPr>
              <a:t>Inflation Indicators</a:t>
            </a:r>
            <a:endParaRPr lang="en-US" b="1" dirty="0">
              <a:solidFill>
                <a:srgbClr val="C00000"/>
              </a:solidFill>
            </a:endParaRPr>
          </a:p>
        </p:txBody>
      </p:sp>
      <p:sp>
        <p:nvSpPr>
          <p:cNvPr id="3" name="Content Placeholder 2"/>
          <p:cNvSpPr>
            <a:spLocks noGrp="1"/>
          </p:cNvSpPr>
          <p:nvPr>
            <p:ph idx="1"/>
          </p:nvPr>
        </p:nvSpPr>
        <p:spPr>
          <a:xfrm>
            <a:off x="152400" y="1066800"/>
            <a:ext cx="8839200" cy="5257800"/>
          </a:xfrm>
        </p:spPr>
        <p:txBody>
          <a:bodyPr>
            <a:normAutofit fontScale="32500" lnSpcReduction="20000"/>
          </a:bodyPr>
          <a:lstStyle/>
          <a:p>
            <a:pPr algn="just">
              <a:lnSpc>
                <a:spcPct val="97000"/>
              </a:lnSpc>
              <a:buFont typeface="Wingdings" pitchFamily="2" charset="2"/>
              <a:buChar char="q"/>
            </a:pPr>
            <a:endParaRPr lang="en-US" sz="8600" dirty="0" smtClean="0">
              <a:latin typeface="Times New Roman" pitchFamily="18" charset="0"/>
              <a:cs typeface="Times New Roman" pitchFamily="18" charset="0"/>
            </a:endParaRPr>
          </a:p>
          <a:p>
            <a:pPr algn="just">
              <a:lnSpc>
                <a:spcPct val="97000"/>
              </a:lnSpc>
              <a:buFont typeface="Wingdings" pitchFamily="2" charset="2"/>
              <a:buChar char="q"/>
            </a:pPr>
            <a:r>
              <a:rPr lang="en-US" sz="8600" dirty="0" smtClean="0">
                <a:latin typeface="Times New Roman" pitchFamily="18" charset="0"/>
                <a:cs typeface="Times New Roman" pitchFamily="18" charset="0"/>
              </a:rPr>
              <a:t>Moderate underlying </a:t>
            </a:r>
            <a:r>
              <a:rPr lang="en-US" sz="8600" dirty="0">
                <a:latin typeface="Times New Roman" pitchFamily="18" charset="0"/>
                <a:cs typeface="Times New Roman" pitchFamily="18" charset="0"/>
              </a:rPr>
              <a:t>inflationary </a:t>
            </a:r>
            <a:r>
              <a:rPr lang="en-US" sz="8600" dirty="0" smtClean="0">
                <a:latin typeface="Times New Roman" pitchFamily="18" charset="0"/>
                <a:cs typeface="Times New Roman" pitchFamily="18" charset="0"/>
              </a:rPr>
              <a:t>pressures - Y-o-y </a:t>
            </a:r>
            <a:r>
              <a:rPr lang="en-US" sz="8600" dirty="0">
                <a:latin typeface="Times New Roman" pitchFamily="18" charset="0"/>
                <a:cs typeface="Times New Roman" pitchFamily="18" charset="0"/>
              </a:rPr>
              <a:t>CORE1 </a:t>
            </a:r>
            <a:r>
              <a:rPr lang="en-US" sz="8600" dirty="0" smtClean="0">
                <a:latin typeface="Times New Roman" pitchFamily="18" charset="0"/>
                <a:cs typeface="Times New Roman" pitchFamily="18" charset="0"/>
              </a:rPr>
              <a:t>stood unchanged at 2.7% in June 2014, compared to March 2014 while CORE2 inflation edged up from 3.1% in March 2014 to 3.2% in June 2014</a:t>
            </a:r>
          </a:p>
          <a:p>
            <a:pPr algn="just">
              <a:lnSpc>
                <a:spcPct val="97000"/>
              </a:lnSpc>
              <a:buFont typeface="Wingdings" pitchFamily="2" charset="2"/>
              <a:buChar char="q"/>
            </a:pPr>
            <a:endParaRPr lang="en-US" sz="8600" dirty="0" smtClean="0">
              <a:latin typeface="Times New Roman" pitchFamily="18" charset="0"/>
              <a:cs typeface="Times New Roman" pitchFamily="18" charset="0"/>
            </a:endParaRPr>
          </a:p>
          <a:p>
            <a:pPr algn="just">
              <a:buFont typeface="Wingdings" pitchFamily="2" charset="2"/>
              <a:buChar char="q"/>
            </a:pPr>
            <a:r>
              <a:rPr lang="en-US" sz="8600" dirty="0" smtClean="0">
                <a:latin typeface="Times New Roman" pitchFamily="18" charset="0"/>
                <a:cs typeface="Times New Roman" pitchFamily="18" charset="0"/>
              </a:rPr>
              <a:t>Y-o-Y </a:t>
            </a:r>
            <a:r>
              <a:rPr lang="en-US" sz="8600" dirty="0">
                <a:latin typeface="Times New Roman" pitchFamily="18" charset="0"/>
                <a:cs typeface="Times New Roman" pitchFamily="18" charset="0"/>
              </a:rPr>
              <a:t>imported CPI inflation rose from </a:t>
            </a:r>
            <a:r>
              <a:rPr lang="en-US" sz="8600" dirty="0" smtClean="0">
                <a:latin typeface="Times New Roman" pitchFamily="18" charset="0"/>
                <a:cs typeface="Times New Roman" pitchFamily="18" charset="0"/>
              </a:rPr>
              <a:t>3.1% </a:t>
            </a:r>
            <a:r>
              <a:rPr lang="en-US" sz="8600" dirty="0">
                <a:latin typeface="Times New Roman" pitchFamily="18" charset="0"/>
                <a:cs typeface="Times New Roman" pitchFamily="18" charset="0"/>
              </a:rPr>
              <a:t>in March 2014 to </a:t>
            </a:r>
            <a:r>
              <a:rPr lang="en-US" sz="8600" dirty="0" smtClean="0">
                <a:latin typeface="Times New Roman" pitchFamily="18" charset="0"/>
                <a:cs typeface="Times New Roman" pitchFamily="18" charset="0"/>
              </a:rPr>
              <a:t>3.5% </a:t>
            </a:r>
            <a:r>
              <a:rPr lang="en-US" sz="8600" dirty="0">
                <a:latin typeface="Times New Roman" pitchFamily="18" charset="0"/>
                <a:cs typeface="Times New Roman" pitchFamily="18" charset="0"/>
              </a:rPr>
              <a:t>in May 2014 before easing to </a:t>
            </a:r>
            <a:r>
              <a:rPr lang="en-US" sz="8600" dirty="0" smtClean="0">
                <a:latin typeface="Times New Roman" pitchFamily="18" charset="0"/>
                <a:cs typeface="Times New Roman" pitchFamily="18" charset="0"/>
              </a:rPr>
              <a:t>3.4% </a:t>
            </a:r>
            <a:r>
              <a:rPr lang="en-US" sz="8600" dirty="0">
                <a:latin typeface="Times New Roman" pitchFamily="18" charset="0"/>
                <a:cs typeface="Times New Roman" pitchFamily="18" charset="0"/>
              </a:rPr>
              <a:t>in June 2014.</a:t>
            </a:r>
          </a:p>
          <a:p>
            <a:pPr marL="0" indent="0" algn="just">
              <a:buNone/>
            </a:pPr>
            <a:endParaRPr lang="en-US" sz="8600" dirty="0">
              <a:latin typeface="Times New Roman" pitchFamily="18" charset="0"/>
              <a:cs typeface="Times New Roman" pitchFamily="18" charset="0"/>
            </a:endParaRPr>
          </a:p>
          <a:p>
            <a:pPr algn="just">
              <a:buFont typeface="Wingdings" pitchFamily="2" charset="2"/>
              <a:buChar char="q"/>
            </a:pPr>
            <a:r>
              <a:rPr lang="en-US" sz="8600" dirty="0">
                <a:latin typeface="Times New Roman" pitchFamily="18" charset="0"/>
                <a:cs typeface="Times New Roman" pitchFamily="18" charset="0"/>
              </a:rPr>
              <a:t> Y-o-Y goods inflation went down from 5.2% in Mar 2014 to 3.3% in Jun 2014 while services inflation remained unchanged at </a:t>
            </a:r>
            <a:r>
              <a:rPr lang="en-US" sz="8600" dirty="0" smtClean="0">
                <a:latin typeface="Times New Roman" pitchFamily="18" charset="0"/>
                <a:cs typeface="Times New Roman" pitchFamily="18" charset="0"/>
              </a:rPr>
              <a:t>3.2% </a:t>
            </a:r>
            <a:r>
              <a:rPr lang="en-US" sz="8600" dirty="0">
                <a:latin typeface="Times New Roman" pitchFamily="18" charset="0"/>
                <a:cs typeface="Times New Roman" pitchFamily="18" charset="0"/>
              </a:rPr>
              <a:t>in June 2014.</a:t>
            </a:r>
          </a:p>
          <a:p>
            <a:pPr algn="just">
              <a:buFont typeface="Wingdings" pitchFamily="2" charset="2"/>
              <a:buChar char="q"/>
            </a:pPr>
            <a:endParaRPr lang="en-US" sz="8600" dirty="0">
              <a:latin typeface="Times New Roman" pitchFamily="18" charset="0"/>
              <a:cs typeface="Times New Roman" pitchFamily="18" charset="0"/>
            </a:endParaRPr>
          </a:p>
          <a:p>
            <a:pPr marL="0" indent="0" algn="just">
              <a:lnSpc>
                <a:spcPct val="97000"/>
              </a:lnSpc>
              <a:buNone/>
            </a:pPr>
            <a:endParaRPr lang="en-US" sz="8600" i="1" dirty="0">
              <a:latin typeface="Times New Roman" pitchFamily="18" charset="0"/>
              <a:cs typeface="Times New Roman" pitchFamily="18" charset="0"/>
            </a:endParaRPr>
          </a:p>
          <a:p>
            <a:pPr marL="0" indent="0" algn="just">
              <a:lnSpc>
                <a:spcPct val="97000"/>
              </a:lnSpc>
              <a:buNone/>
            </a:pPr>
            <a:endParaRPr lang="en-US" sz="5900" i="1" dirty="0" smtClean="0">
              <a:latin typeface="Times New Roman" pitchFamily="18" charset="0"/>
              <a:cs typeface="Times New Roman" pitchFamily="18" charset="0"/>
            </a:endParaRPr>
          </a:p>
          <a:p>
            <a:pPr marL="0" indent="0" algn="just">
              <a:lnSpc>
                <a:spcPct val="97000"/>
              </a:lnSpc>
              <a:buNone/>
            </a:pPr>
            <a:endParaRPr lang="en-US" sz="3600" i="1" dirty="0">
              <a:latin typeface="Times New Roman" pitchFamily="18" charset="0"/>
              <a:cs typeface="Times New Roman" pitchFamily="18" charset="0"/>
            </a:endParaRPr>
          </a:p>
          <a:p>
            <a:pPr marL="0" indent="0" algn="just">
              <a:lnSpc>
                <a:spcPct val="97000"/>
              </a:lnSpc>
              <a:buNone/>
            </a:pPr>
            <a:endParaRPr lang="en-US" sz="3600" i="1" dirty="0" smtClean="0">
              <a:latin typeface="Times New Roman" pitchFamily="18" charset="0"/>
              <a:cs typeface="Times New Roman" pitchFamily="18" charset="0"/>
            </a:endParaRPr>
          </a:p>
          <a:p>
            <a:pPr marL="0" indent="0" algn="just">
              <a:lnSpc>
                <a:spcPct val="97000"/>
              </a:lnSpc>
              <a:buNone/>
            </a:pPr>
            <a:endParaRPr lang="en-US" sz="1400" i="1" dirty="0">
              <a:cs typeface="Times New Roman" pitchFamily="18" charset="0"/>
            </a:endParaRPr>
          </a:p>
        </p:txBody>
      </p:sp>
    </p:spTree>
    <p:extLst>
      <p:ext uri="{BB962C8B-B14F-4D97-AF65-F5344CB8AC3E}">
        <p14:creationId xmlns:p14="http://schemas.microsoft.com/office/powerpoint/2010/main" val="3510197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CC6600"/>
                </a:solidFill>
              </a:rPr>
              <a:t>               </a:t>
            </a:r>
            <a:r>
              <a:rPr lang="en-GB" sz="3600" b="1" dirty="0" smtClean="0">
                <a:solidFill>
                  <a:srgbClr val="C00000"/>
                </a:solidFill>
              </a:rPr>
              <a:t>Year-on-Year </a:t>
            </a:r>
            <a:r>
              <a:rPr lang="en-GB" sz="3600" b="1" dirty="0">
                <a:solidFill>
                  <a:srgbClr val="C00000"/>
                </a:solidFill>
              </a:rPr>
              <a:t>and CORE2</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69" y="990600"/>
            <a:ext cx="9033831" cy="546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0778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rgbClr val="CC6600"/>
                </a:solidFill>
              </a:rPr>
              <a:t>               </a:t>
            </a:r>
            <a:r>
              <a:rPr lang="en-GB" sz="2800" b="1" dirty="0" smtClean="0">
                <a:solidFill>
                  <a:srgbClr val="C00000"/>
                </a:solidFill>
                <a:latin typeface="Times New Roman" pitchFamily="18" charset="0"/>
                <a:cs typeface="Times New Roman" pitchFamily="18" charset="0"/>
              </a:rPr>
              <a:t>Y-o-Y Inflation &amp; Imported Component</a:t>
            </a:r>
            <a:endParaRPr lang="en-GB" sz="2800" b="1" dirty="0">
              <a:solidFill>
                <a:srgbClr val="C000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90600"/>
            <a:ext cx="8915400" cy="546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868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2938</TotalTime>
  <Words>1145</Words>
  <Application>Microsoft Office PowerPoint</Application>
  <PresentationFormat>On-screen Show (4:3)</PresentationFormat>
  <Paragraphs>471</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Custom Design</vt:lpstr>
      <vt:lpstr>1_Custom Design</vt:lpstr>
      <vt:lpstr>Monetary Policy Committee</vt:lpstr>
      <vt:lpstr>            Inflation Highlights -I </vt:lpstr>
      <vt:lpstr>               Inflation Highlights -II </vt:lpstr>
      <vt:lpstr> CPI Developments I</vt:lpstr>
      <vt:lpstr>CPI Developments II</vt:lpstr>
      <vt:lpstr> CPI Developments III Recomputing CPI without the temporary shock </vt:lpstr>
      <vt:lpstr>Inflation Indicators</vt:lpstr>
      <vt:lpstr>               Year-on-Year and CORE2</vt:lpstr>
      <vt:lpstr>               Y-o-Y Inflation &amp; Imported Component</vt:lpstr>
      <vt:lpstr>          Price Expectations a year ahead</vt:lpstr>
      <vt:lpstr>Inflation Expectations Mean-trend - A year ahead</vt:lpstr>
      <vt:lpstr>   Mean Expectations – Time Horizons</vt:lpstr>
      <vt:lpstr>PowerPoint Presentation</vt:lpstr>
      <vt:lpstr>Monetary Developments – I</vt:lpstr>
      <vt:lpstr>Monetary Developments - III</vt:lpstr>
      <vt:lpstr>Interest Rate Developments </vt:lpstr>
      <vt:lpstr>PowerPoint Presentation</vt:lpstr>
      <vt:lpstr>Merchandise Trade &amp; Current Account Deficits Ratio </vt:lpstr>
      <vt:lpstr>Summary BOP I </vt:lpstr>
      <vt:lpstr>Summary BOP II </vt:lpstr>
      <vt:lpstr>Net Invisibles   </vt:lpstr>
      <vt:lpstr>Reserves Adequacy </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Ranjeet Kallychurn</dc:creator>
  <cp:lastModifiedBy>Feisal B K Sooklall</cp:lastModifiedBy>
  <cp:revision>171</cp:revision>
  <cp:lastPrinted>2014-07-11T14:52:46Z</cp:lastPrinted>
  <dcterms:created xsi:type="dcterms:W3CDTF">2013-06-04T05:01:13Z</dcterms:created>
  <dcterms:modified xsi:type="dcterms:W3CDTF">2014-07-24T10:35:22Z</dcterms:modified>
</cp:coreProperties>
</file>